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74" r:id="rId5"/>
    <p:sldId id="273" r:id="rId6"/>
    <p:sldId id="275" r:id="rId7"/>
    <p:sldId id="259" r:id="rId8"/>
    <p:sldId id="260" r:id="rId9"/>
    <p:sldId id="261" r:id="rId10"/>
    <p:sldId id="262" r:id="rId11"/>
    <p:sldId id="277" r:id="rId12"/>
    <p:sldId id="278" r:id="rId13"/>
    <p:sldId id="276" r:id="rId14"/>
    <p:sldId id="264" r:id="rId15"/>
    <p:sldId id="265" r:id="rId16"/>
    <p:sldId id="268" r:id="rId17"/>
    <p:sldId id="269" r:id="rId18"/>
    <p:sldId id="270" r:id="rId19"/>
    <p:sldId id="27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637E"/>
    <a:srgbClr val="294B68"/>
    <a:srgbClr val="284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82" autoAdjust="0"/>
  </p:normalViewPr>
  <p:slideViewPr>
    <p:cSldViewPr snapToGrid="0">
      <p:cViewPr>
        <p:scale>
          <a:sx n="80" d="100"/>
          <a:sy n="80" d="100"/>
        </p:scale>
        <p:origin x="1038"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25D98-7246-4103-9E45-33E38A365353}" type="datetimeFigureOut">
              <a:rPr lang="zh-CN" altLang="en-US" smtClean="0"/>
              <a:t>2024/11/14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DA4C6-A975-4C87-A435-951EC628F6D0}" type="slidenum">
              <a:rPr lang="zh-CN" altLang="en-US" smtClean="0"/>
              <a:t>‹#›</a:t>
            </a:fld>
            <a:endParaRPr lang="zh-CN" altLang="en-US"/>
          </a:p>
        </p:txBody>
      </p:sp>
    </p:spTree>
    <p:extLst>
      <p:ext uri="{BB962C8B-B14F-4D97-AF65-F5344CB8AC3E}">
        <p14:creationId xmlns:p14="http://schemas.microsoft.com/office/powerpoint/2010/main" val="293014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a:t>
            </a:fld>
            <a:endParaRPr lang="zh-CN" altLang="en-US"/>
          </a:p>
        </p:txBody>
      </p:sp>
    </p:spTree>
    <p:extLst>
      <p:ext uri="{BB962C8B-B14F-4D97-AF65-F5344CB8AC3E}">
        <p14:creationId xmlns:p14="http://schemas.microsoft.com/office/powerpoint/2010/main" val="252271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planned to collect tree cores from 25 individuals per species per stand, covering a size gradient. To make sure that the trees we cored were mature enough to have reproduced at least 10 years ago, I selected only trees with a DBH greater than 25 cm. Additionally, I prioritized individuals located close to seed traps to better correlate with seed data. We expect to see a decrease in growth during the masting year, or even in the year before. However, we may also observe a period of increased growth leading up to the mast year. This relationship could vary between species and across different elevation gradients. Individuals at higher elevations may exhibit a more pronounced trade-off between growth and reproduction.</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13</a:t>
            </a:fld>
            <a:endParaRPr lang="zh-CN" altLang="en-US"/>
          </a:p>
        </p:txBody>
      </p:sp>
    </p:spTree>
    <p:extLst>
      <p:ext uri="{BB962C8B-B14F-4D97-AF65-F5344CB8AC3E}">
        <p14:creationId xmlns:p14="http://schemas.microsoft.com/office/powerpoint/2010/main" val="2902228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Proposed another chapter on how climate change is likely going to affect masting events in the future.</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14</a:t>
            </a:fld>
            <a:endParaRPr lang="zh-CN" altLang="en-US"/>
          </a:p>
        </p:txBody>
      </p:sp>
    </p:spTree>
    <p:extLst>
      <p:ext uri="{BB962C8B-B14F-4D97-AF65-F5344CB8AC3E}">
        <p14:creationId xmlns:p14="http://schemas.microsoft.com/office/powerpoint/2010/main" val="856299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During the past field season, I collected tree cores from more than 600 individuals in 10 stand at different elevations with the help of my awesome field crew.</a:t>
            </a:r>
          </a:p>
          <a:p>
            <a:r>
              <a:rPr lang="en-US" altLang="zh-CN" dirty="0"/>
              <a:t>We are currently mounting these tree cores, hopefully we will finish core mounting by the end of this year, and then we can start looking at our cores.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next year, I will concentrate on getting more data for my meta-analysis chapter and start analysis. I will finish scanning and checking all cores before next field season and see if collecting more cores are needed. If so, I will go to collect more cores in summer.</a:t>
            </a:r>
            <a:endParaRPr lang="zh-CN" altLang="en-US" dirty="0"/>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15</a:t>
            </a:fld>
            <a:endParaRPr lang="zh-CN" altLang="en-US"/>
          </a:p>
        </p:txBody>
      </p:sp>
    </p:spTree>
    <p:extLst>
      <p:ext uri="{BB962C8B-B14F-4D97-AF65-F5344CB8AC3E}">
        <p14:creationId xmlns:p14="http://schemas.microsoft.com/office/powerpoint/2010/main" val="3016097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is a drafted timeline for milestones for my PhD. The most recent two events are the submission of my proposal and comprehensive exam. We can discuss about this later and schedule a time together.</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16</a:t>
            </a:fld>
            <a:endParaRPr lang="zh-CN" altLang="en-US"/>
          </a:p>
        </p:txBody>
      </p:sp>
    </p:spTree>
    <p:extLst>
      <p:ext uri="{BB962C8B-B14F-4D97-AF65-F5344CB8AC3E}">
        <p14:creationId xmlns:p14="http://schemas.microsoft.com/office/powerpoint/2010/main" val="1716378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Going back to where the story started, what’s on the other side of mountain. There are ocean, savanna, forests, and even just more mountains. There is a whole world to explore. And I am looking forward to challenge myself during this PhD journey. </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18</a:t>
            </a:fld>
            <a:endParaRPr lang="zh-CN" altLang="en-US"/>
          </a:p>
        </p:txBody>
      </p:sp>
    </p:spTree>
    <p:extLst>
      <p:ext uri="{BB962C8B-B14F-4D97-AF65-F5344CB8AC3E}">
        <p14:creationId xmlns:p14="http://schemas.microsoft.com/office/powerpoint/2010/main" val="296255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was born and raised in Harbin, a city in northeastern China, where I often gazed at the rolling mountains outside my window, wondering: What’s on the other side? This curiosity led me to move to the southeastern part of China for college, where I first encountered ecology. For my final-year project, I studied the community ecology of a threatened seagrass species. Toward the end of our work, a restoration project was proposed to cover the seashore with fine sand. My team worked hard to negotiate with various stakeholders, ultimately stopping the project. And now the seagrass bed is protected. This was the first time I realized that studying ecology isn’t just about learning—it’s about making tangible change, even if it’s just a small one. My growing interest in ecology brought me to the University of Michigan for graduate school, where I worked with Prof. Ines Ibanez. I studied how environmental factors affect two maple species (Acer rubrum and Acer saccharum) at different latitudes. Our results showed that the southern populations were more vulnerable to rising temperatures, and climate projections suggested they could face significant declines in the future. This research helped document how populations respond differently to environmental stress, which help make predictions at a finer resolution. This work was published in Forests.</a:t>
            </a:r>
          </a:p>
          <a:p>
            <a:endParaRPr lang="en-US" altLang="zh-CN" dirty="0"/>
          </a:p>
          <a:p>
            <a:r>
              <a:rPr lang="en-US" altLang="zh-CN" dirty="0"/>
              <a:t>After graduation, I took a break from school and worked as a research assistant in Prof. Kyle Tomlinson’s lab, studying the ecology of savanna ecosystems. I became interested in how soil nutrients influence plant defense strategies. We developed a model showing that architectural plants, which have high nutrient content and low phenolic compounds, rely on structural defenses to deter herbivores. However, as soil nutrients increase, non-architectural plants with low nutritional value become more palatable to herbivores. This study highlighted how changes in soil phosphorus, especially in nutrient-limited environments like the tropics, can shape plant defense strategies. This study was published in </a:t>
            </a:r>
            <a:r>
              <a:rPr lang="en-US" altLang="zh-CN" sz="1200" i="1" dirty="0" err="1">
                <a:solidFill>
                  <a:schemeClr val="bg1"/>
                </a:solidFill>
                <a:latin typeface="Bahnschrift Condensed" panose="020B0502040204020203" pitchFamily="34" charset="0"/>
              </a:rPr>
              <a:t>Physiologia</a:t>
            </a:r>
            <a:r>
              <a:rPr lang="en-US" altLang="zh-CN" sz="1200" i="1" dirty="0">
                <a:solidFill>
                  <a:schemeClr val="bg1"/>
                </a:solidFill>
                <a:latin typeface="Bahnschrift Condensed" panose="020B0502040204020203" pitchFamily="34" charset="0"/>
              </a:rPr>
              <a:t> Plantarum</a:t>
            </a:r>
            <a:endParaRPr lang="en-US" altLang="zh-CN" dirty="0"/>
          </a:p>
          <a:p>
            <a:endParaRPr lang="en-US" altLang="zh-CN" dirty="0"/>
          </a:p>
          <a:p>
            <a:r>
              <a:rPr lang="en-US" altLang="zh-CN" dirty="0"/>
              <a:t>After three years in academia, I felt it was time for the next step, and here I am today.</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3</a:t>
            </a:fld>
            <a:endParaRPr lang="zh-CN" altLang="en-US"/>
          </a:p>
        </p:txBody>
      </p:sp>
    </p:spTree>
    <p:extLst>
      <p:ext uri="{BB962C8B-B14F-4D97-AF65-F5344CB8AC3E}">
        <p14:creationId xmlns:p14="http://schemas.microsoft.com/office/powerpoint/2010/main" val="51741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1179B-BCC3-2012-C7CD-32BE79B4E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E552C-2CC7-0BF8-D4FE-9DB65718F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C96A1-D859-4E73-B036-61018B99D7F1}"/>
              </a:ext>
            </a:extLst>
          </p:cNvPr>
          <p:cNvSpPr>
            <a:spLocks noGrp="1"/>
          </p:cNvSpPr>
          <p:nvPr>
            <p:ph type="body" idx="1"/>
          </p:nvPr>
        </p:nvSpPr>
        <p:spPr/>
        <p:txBody>
          <a:bodyPr/>
          <a:lstStyle/>
          <a:p>
            <a:pPr algn="l"/>
            <a:r>
              <a:rPr lang="en-US" altLang="zh-CN" sz="1200" b="0" i="0" u="none" strike="noStrike" baseline="0" dirty="0">
                <a:latin typeface="CMR10"/>
              </a:rPr>
              <a:t>The exact reasons why plant mast is still not fully understood, but there are some hypothesis.</a:t>
            </a:r>
          </a:p>
          <a:p>
            <a:pPr algn="l"/>
            <a:r>
              <a:rPr lang="en-US" altLang="zh-CN" sz="1200" b="0" i="0" u="none" strike="noStrike" baseline="0" dirty="0">
                <a:latin typeface="CMR10"/>
              </a:rPr>
              <a:t>First is predator satiation hypothesis. Picture the masting year as a big buffet. When there are so much food, even the hungriest predators can’t possibly finish it all. Some seeds get eaten, but most of them survive because there are just too many to consume. And in the following years, when the seed predator bring the whole family and ready for another big buffet, there isn’t one. By masting, plants manipulate the population of seed predators and also ensure the success of their reproduction.</a:t>
            </a:r>
          </a:p>
          <a:p>
            <a:pPr algn="l"/>
            <a:endParaRPr lang="en-US" altLang="zh-CN" sz="1200" b="0" i="0" u="none" strike="noStrike" baseline="0" dirty="0">
              <a:latin typeface="CMR10"/>
            </a:endParaRPr>
          </a:p>
          <a:p>
            <a:pPr algn="l"/>
            <a:r>
              <a:rPr lang="en-US" altLang="zh-CN" sz="1200" b="0" i="0" u="none" strike="noStrike" baseline="0" dirty="0">
                <a:latin typeface="CMR10"/>
              </a:rPr>
              <a:t>The next intuitive hypothesis is resource matching. A fixed fraction of resources is allocated to reproduction each year. Plants can simply be matching their reproductive output each year to the variable resources available to them. </a:t>
            </a:r>
          </a:p>
          <a:p>
            <a:pPr algn="l"/>
            <a:endParaRPr lang="en-US" altLang="zh-CN" sz="1200" b="0" i="0" u="none" strike="noStrike" baseline="0" dirty="0">
              <a:latin typeface="CMR10"/>
            </a:endParaRPr>
          </a:p>
          <a:p>
            <a:pPr algn="l"/>
            <a:r>
              <a:rPr lang="en-US" altLang="zh-CN" dirty="0"/>
              <a:t>Pollination coupling hypothesis predicts that weather and plant resources drive the flowering effort of trees, highly synchronized flowering time enable more pollination and more production of seeds.</a:t>
            </a:r>
          </a:p>
          <a:p>
            <a:pPr algn="l"/>
            <a:endParaRPr lang="en-US" altLang="zh-CN" dirty="0"/>
          </a:p>
          <a:p>
            <a:pPr algn="l"/>
            <a:r>
              <a:rPr lang="en-US" altLang="zh-CN" dirty="0"/>
              <a:t>Environmental cues believes that certain environmental shift will trigger the masting events.</a:t>
            </a:r>
          </a:p>
          <a:p>
            <a:pPr algn="l"/>
            <a:endParaRPr lang="en-US" altLang="zh-CN" dirty="0"/>
          </a:p>
          <a:p>
            <a:endParaRPr lang="zh-CN" altLang="en-US" dirty="0"/>
          </a:p>
        </p:txBody>
      </p:sp>
      <p:sp>
        <p:nvSpPr>
          <p:cNvPr id="4" name="Slide Number Placeholder 3">
            <a:extLst>
              <a:ext uri="{FF2B5EF4-FFF2-40B4-BE49-F238E27FC236}">
                <a16:creationId xmlns:a16="http://schemas.microsoft.com/office/drawing/2014/main" id="{35FE42BD-3072-BF07-8482-43426B592501}"/>
              </a:ext>
            </a:extLst>
          </p:cNvPr>
          <p:cNvSpPr>
            <a:spLocks noGrp="1"/>
          </p:cNvSpPr>
          <p:nvPr>
            <p:ph type="sldNum" sz="quarter" idx="5"/>
          </p:nvPr>
        </p:nvSpPr>
        <p:spPr/>
        <p:txBody>
          <a:bodyPr/>
          <a:lstStyle/>
          <a:p>
            <a:fld id="{430DA4C6-A975-4C87-A435-951EC628F6D0}" type="slidenum">
              <a:rPr lang="zh-CN" altLang="en-US" smtClean="0"/>
              <a:t>4</a:t>
            </a:fld>
            <a:endParaRPr lang="zh-CN" altLang="en-US"/>
          </a:p>
        </p:txBody>
      </p:sp>
    </p:spTree>
    <p:extLst>
      <p:ext uri="{BB962C8B-B14F-4D97-AF65-F5344CB8AC3E}">
        <p14:creationId xmlns:p14="http://schemas.microsoft.com/office/powerpoint/2010/main" val="711903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 I first talked with Lizzie about my potential PhD project. She asked me: “Do you know what is masting”. At that time, I had no clue what this term means, but after she explained it. I recall that my favorite snack during my childhood—pine nuts. We could only saw those giant Korean pine cones in farmers market every several years. People go to local forests to forage them.</a:t>
            </a:r>
          </a:p>
          <a:p>
            <a:endParaRPr lang="en-US" altLang="zh-CN" dirty="0"/>
          </a:p>
          <a:p>
            <a:pPr algn="l"/>
            <a:r>
              <a:rPr lang="en-US" altLang="zh-CN" dirty="0"/>
              <a:t>Masting is the phenomenon when plants have synchronized variation of large crop seeds within a population between years. It </a:t>
            </a:r>
            <a:r>
              <a:rPr lang="en-US" altLang="zh-CN" sz="1800" b="0" i="0" u="none" strike="noStrike" baseline="0" dirty="0">
                <a:latin typeface="CMR10"/>
              </a:rPr>
              <a:t>is closely related to ecosystem-level functions since seeds can be food resources for many mammals or host for some pathogens. It is mostly common wind-pollinated species, but also occurs in </a:t>
            </a:r>
            <a:r>
              <a:rPr lang="en-US" altLang="zh-CN" sz="1800" b="0" i="0" u="none" strike="noStrike" baseline="0" dirty="0" err="1">
                <a:latin typeface="CMR10"/>
              </a:rPr>
              <a:t>Poaceae</a:t>
            </a:r>
            <a:r>
              <a:rPr lang="en-US" altLang="zh-CN" sz="1800" b="0" i="0" u="none" strike="noStrike" baseline="0" dirty="0">
                <a:latin typeface="CMR10"/>
              </a:rPr>
              <a:t> as well as </a:t>
            </a:r>
            <a:r>
              <a:rPr lang="en-US" altLang="zh-CN" sz="1800" b="0" i="0" u="none" strike="noStrike" baseline="0" dirty="0" err="1">
                <a:latin typeface="CMR10"/>
              </a:rPr>
              <a:t>Diperocarpaceae</a:t>
            </a:r>
            <a:r>
              <a:rPr lang="en-US" altLang="zh-CN" sz="1800" b="0" i="0" u="none" strike="noStrike" baseline="0" dirty="0">
                <a:latin typeface="CMR10"/>
              </a:rPr>
              <a:t>. Some literatures also said that some fruit trees also mast.</a:t>
            </a:r>
          </a:p>
          <a:p>
            <a:pPr algn="l"/>
            <a:endParaRPr lang="en-US" altLang="zh-CN" sz="1800" b="0" i="0" u="none" strike="noStrike" baseline="0" dirty="0">
              <a:latin typeface="CMR10"/>
            </a:endParaRPr>
          </a:p>
          <a:p>
            <a:r>
              <a:rPr lang="en-US" altLang="zh-CN" sz="1800" dirty="0"/>
              <a:t>Mast seeding is characterized by four main features: interannual variation, seed crop is different in magnitude across years; synchrony: it involves the synchronized production of seeds across individuals and populations, sometime it can even extend across hundreds of kilometers; temporal autocorrelation: tendency for high seed production years will followed by low seed production years; frequency: masting occurs every few years and normally this frequency won’t change a lot.</a:t>
            </a:r>
          </a:p>
          <a:p>
            <a:endParaRPr lang="en-US" altLang="zh-CN" sz="1800" dirty="0"/>
          </a:p>
          <a:p>
            <a:pPr algn="l"/>
            <a:endParaRPr lang="en-US" altLang="zh-CN" sz="1800" b="0" i="0" u="none" strike="noStrike" baseline="0" dirty="0">
              <a:latin typeface="CMR10"/>
            </a:endParaRPr>
          </a:p>
          <a:p>
            <a:pPr algn="l"/>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7</a:t>
            </a:fld>
            <a:endParaRPr lang="zh-CN" altLang="en-US"/>
          </a:p>
        </p:txBody>
      </p:sp>
    </p:spTree>
    <p:extLst>
      <p:ext uri="{BB962C8B-B14F-4D97-AF65-F5344CB8AC3E}">
        <p14:creationId xmlns:p14="http://schemas.microsoft.com/office/powerpoint/2010/main" val="330419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200" b="0" i="0" u="none" strike="noStrike" baseline="0" dirty="0">
                <a:latin typeface="CMR10"/>
              </a:rPr>
              <a:t>The exact reasons why plant mast is still not fully understood, but there are some hypothesis.</a:t>
            </a:r>
          </a:p>
          <a:p>
            <a:pPr algn="l"/>
            <a:r>
              <a:rPr lang="en-US" altLang="zh-CN" sz="1200" b="0" i="0" u="none" strike="noStrike" baseline="0" dirty="0">
                <a:latin typeface="CMR10"/>
              </a:rPr>
              <a:t>First is predator satiation hypothesis. Picture the masting year as a big buffet. When there are so much food, even the hungriest predators can’t possibly finish it all. Some seeds get eaten, but most of them survive because there are just too many to consume. And in the following years, when the seed predator bring the whole family and ready for another big buffet, there isn’t one. By masting, plants manipulate the population of seed predators and also ensure the success of their reproduction.</a:t>
            </a:r>
          </a:p>
          <a:p>
            <a:pPr algn="l"/>
            <a:endParaRPr lang="en-US" altLang="zh-CN" sz="1200" b="0" i="0" u="none" strike="noStrike" baseline="0" dirty="0">
              <a:latin typeface="CMR10"/>
            </a:endParaRPr>
          </a:p>
          <a:p>
            <a:pPr algn="l"/>
            <a:r>
              <a:rPr lang="en-US" altLang="zh-CN" sz="1200" b="0" i="0" u="none" strike="noStrike" baseline="0" dirty="0">
                <a:latin typeface="CMR10"/>
              </a:rPr>
              <a:t>The next intuitive hypothesis is resource matching. A fixed fraction of resources is allocated to reproduction each year. Plants can simply be matching their reproductive output each year to the variable resources available to them. </a:t>
            </a:r>
          </a:p>
          <a:p>
            <a:pPr algn="l"/>
            <a:endParaRPr lang="en-US" altLang="zh-CN" sz="1200" b="0" i="0" u="none" strike="noStrike" baseline="0" dirty="0">
              <a:latin typeface="CMR10"/>
            </a:endParaRPr>
          </a:p>
          <a:p>
            <a:pPr algn="l"/>
            <a:r>
              <a:rPr lang="en-US" altLang="zh-CN" dirty="0"/>
              <a:t>Pollination coupling hypothesis predicts that weather and plant resources drive the flowering effort of trees, highly synchronized flowering time enable more pollination and more production of seeds.</a:t>
            </a:r>
          </a:p>
          <a:p>
            <a:pPr algn="l"/>
            <a:endParaRPr lang="en-US" altLang="zh-CN" dirty="0"/>
          </a:p>
          <a:p>
            <a:pPr algn="l"/>
            <a:r>
              <a:rPr lang="en-US" altLang="zh-CN" dirty="0"/>
              <a:t>Environmental cues believes that certain environmental shift will trigger the masting events.</a:t>
            </a:r>
          </a:p>
          <a:p>
            <a:pPr algn="l"/>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8</a:t>
            </a:fld>
            <a:endParaRPr lang="zh-CN" altLang="en-US"/>
          </a:p>
        </p:txBody>
      </p:sp>
    </p:spTree>
    <p:extLst>
      <p:ext uri="{BB962C8B-B14F-4D97-AF65-F5344CB8AC3E}">
        <p14:creationId xmlns:p14="http://schemas.microsoft.com/office/powerpoint/2010/main" val="4285147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All these hypothesis will somehow explain the reason of masting, but the main result controlling the masting event might vary by species and abiotic environment. For my PhD project, I would like to explore more about the masting, </a:t>
            </a:r>
          </a:p>
          <a:p>
            <a:endParaRPr lang="en-US" altLang="zh-CN" dirty="0"/>
          </a:p>
          <a:p>
            <a:r>
              <a:rPr lang="en-US" altLang="zh-CN" dirty="0"/>
              <a:t>Questions I am going to ask are:</a:t>
            </a:r>
          </a:p>
          <a:p>
            <a:r>
              <a:rPr lang="en-US" altLang="zh-CN" dirty="0"/>
              <a:t>1. What are some reproductive traits related to mast seeding</a:t>
            </a:r>
          </a:p>
          <a:p>
            <a:r>
              <a:rPr lang="en-US" altLang="zh-CN" dirty="0"/>
              <a:t>2. What is the relationship between masting and growth</a:t>
            </a:r>
          </a:p>
          <a:p>
            <a:r>
              <a:rPr lang="en-US" altLang="zh-CN" dirty="0"/>
              <a:t>3. </a:t>
            </a:r>
            <a:r>
              <a:rPr lang="en-US" altLang="zh-CN" dirty="0">
                <a:effectLst/>
              </a:rPr>
              <a:t>How future climate change is going to affect masting</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9</a:t>
            </a:fld>
            <a:endParaRPr lang="zh-CN" altLang="en-US"/>
          </a:p>
        </p:txBody>
      </p:sp>
    </p:spTree>
    <p:extLst>
      <p:ext uri="{BB962C8B-B14F-4D97-AF65-F5344CB8AC3E}">
        <p14:creationId xmlns:p14="http://schemas.microsoft.com/office/powerpoint/2010/main" val="7160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My first chapter is going to be a meta-analysis trying to figure out what reproductive traits are highly related to whether a species mast or not. Understanding the reproductive traits that underlie mast seeding is important for understanding the mechanisms that drive this behavior and the strategies plants use to maximize their reproductive success.</a:t>
            </a:r>
          </a:p>
          <a:p>
            <a:endParaRPr lang="en-US" altLang="zh-CN" dirty="0"/>
          </a:p>
          <a:p>
            <a:r>
              <a:rPr lang="en-US" altLang="zh-CN" dirty="0"/>
              <a:t>We consider the reproductive traits we would like to select based on different reproductive stages: pollination, seed maturation and seed dispersal. As well as different hypotheses.</a:t>
            </a:r>
          </a:p>
          <a:p>
            <a:endParaRPr lang="en-US" altLang="zh-CN" dirty="0"/>
          </a:p>
          <a:p>
            <a:r>
              <a:rPr lang="en-US" altLang="zh-CN" dirty="0"/>
              <a:t>Seed size, seed nutrient content, dispersal mode, seed dormancy, seed longevity.</a:t>
            </a:r>
          </a:p>
          <a:p>
            <a:endParaRPr lang="en-US" altLang="zh-CN" dirty="0"/>
          </a:p>
          <a:p>
            <a:r>
              <a:rPr lang="en-US" altLang="zh-CN" dirty="0"/>
              <a:t>Type of reproduction, flowering duration, pollinators</a:t>
            </a:r>
          </a:p>
          <a:p>
            <a:endParaRPr lang="en-US" altLang="zh-CN" dirty="0"/>
          </a:p>
          <a:p>
            <a:r>
              <a:rPr lang="en-US" altLang="zh-CN" dirty="0"/>
              <a:t>Leaf longevity and determinacy</a:t>
            </a:r>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10</a:t>
            </a:fld>
            <a:endParaRPr lang="zh-CN" altLang="en-US"/>
          </a:p>
        </p:txBody>
      </p:sp>
    </p:spTree>
    <p:extLst>
      <p:ext uri="{BB962C8B-B14F-4D97-AF65-F5344CB8AC3E}">
        <p14:creationId xmlns:p14="http://schemas.microsoft.com/office/powerpoint/2010/main" val="2143896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0FAAC-8F8D-87C8-4710-7753225D5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D1A54-69DC-F2A2-17D9-5AC5FD2FF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EE2E5-0837-E5CA-83A7-954E54AA4A86}"/>
              </a:ext>
            </a:extLst>
          </p:cNvPr>
          <p:cNvSpPr>
            <a:spLocks noGrp="1"/>
          </p:cNvSpPr>
          <p:nvPr>
            <p:ph type="body" idx="1"/>
          </p:nvPr>
        </p:nvSpPr>
        <p:spPr/>
        <p:txBody>
          <a:bodyPr/>
          <a:lstStyle/>
          <a:p>
            <a:r>
              <a:rPr lang="en-US" altLang="zh-CN" sz="18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yet,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p:txBody>
      </p:sp>
      <p:sp>
        <p:nvSpPr>
          <p:cNvPr id="4" name="Slide Number Placeholder 3">
            <a:extLst>
              <a:ext uri="{FF2B5EF4-FFF2-40B4-BE49-F238E27FC236}">
                <a16:creationId xmlns:a16="http://schemas.microsoft.com/office/drawing/2014/main" id="{637B0C73-75ED-9F85-A6E8-2AD09385015F}"/>
              </a:ext>
            </a:extLst>
          </p:cNvPr>
          <p:cNvSpPr>
            <a:spLocks noGrp="1"/>
          </p:cNvSpPr>
          <p:nvPr>
            <p:ph type="sldNum" sz="quarter" idx="5"/>
          </p:nvPr>
        </p:nvSpPr>
        <p:spPr/>
        <p:txBody>
          <a:bodyPr/>
          <a:lstStyle/>
          <a:p>
            <a:fld id="{430DA4C6-A975-4C87-A435-951EC628F6D0}" type="slidenum">
              <a:rPr lang="zh-CN" altLang="en-US" smtClean="0"/>
              <a:t>11</a:t>
            </a:fld>
            <a:endParaRPr lang="zh-CN" altLang="en-US"/>
          </a:p>
        </p:txBody>
      </p:sp>
    </p:spTree>
    <p:extLst>
      <p:ext uri="{BB962C8B-B14F-4D97-AF65-F5344CB8AC3E}">
        <p14:creationId xmlns:p14="http://schemas.microsoft.com/office/powerpoint/2010/main" val="17230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86DA-4BA3-3444-09B2-7CC3C3F67F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2392B-C1FB-8966-28E5-D5F9CFDC9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EE930-6373-9DE7-823E-2AF18CE8C04C}"/>
              </a:ext>
            </a:extLst>
          </p:cNvPr>
          <p:cNvSpPr>
            <a:spLocks noGrp="1"/>
          </p:cNvSpPr>
          <p:nvPr>
            <p:ph type="body" idx="1"/>
          </p:nvPr>
        </p:nvSpPr>
        <p:spPr/>
        <p:txBody>
          <a:bodyPr/>
          <a:lstStyle/>
          <a:p>
            <a:r>
              <a:rPr lang="en-US" altLang="zh-CN" sz="1800" dirty="0"/>
              <a:t>We chose Mount Rainier for this study, and this simplified map shows the stands we selected, labeled across an elevational gradient on two sides of the mountain. Our collaborator, </a:t>
            </a:r>
            <a:r>
              <a:rPr lang="en-US" altLang="zh-CN" sz="1800" dirty="0" err="1"/>
              <a:t>Janneke</a:t>
            </a:r>
            <a:r>
              <a:rPr lang="en-US" altLang="zh-CN" sz="1800" dirty="0"/>
              <a:t>, has been collecting seed data in these stands for years. Individuals growing at higher elevations face more stressful environmental conditions, and we expect that their resource allocation strategies during masting years may differ from those at lower elevations. Furthermore, species may respond differently depending on their growth strategies—those with more conservative strategies might allocate resources differently from species with more acquisitive growth strategies. All these aspects at the same time will cause different populations respond differently towards climatic variations.</a:t>
            </a:r>
          </a:p>
          <a:p>
            <a:endParaRPr lang="en-US" altLang="zh-CN" sz="1800" dirty="0"/>
          </a:p>
          <a:p>
            <a:r>
              <a:rPr lang="en-US" altLang="zh-CN" sz="1800" dirty="0"/>
              <a:t>Species we selected for this study are listed in the table, they are common species and can be found in at least four stands. Pacific Silver Fir, Western Hemlock, Mountain Hemlock, Western Red Cedar and Yellow cedar are relatively conservative species. Douglas fir are relatively more acquisitive. </a:t>
            </a:r>
          </a:p>
          <a:p>
            <a:endParaRPr lang="en-US" altLang="zh-CN" sz="1800" dirty="0"/>
          </a:p>
          <a:p>
            <a:pPr algn="l"/>
            <a:endParaRPr lang="en-US" altLang="zh-CN" sz="1800" b="0" i="0" u="none" strike="noStrike" baseline="0" dirty="0">
              <a:latin typeface="CMR10"/>
            </a:endParaRPr>
          </a:p>
          <a:p>
            <a:pPr algn="l"/>
            <a:endParaRPr lang="zh-CN" altLang="en-US" dirty="0"/>
          </a:p>
        </p:txBody>
      </p:sp>
      <p:sp>
        <p:nvSpPr>
          <p:cNvPr id="4" name="Slide Number Placeholder 3">
            <a:extLst>
              <a:ext uri="{FF2B5EF4-FFF2-40B4-BE49-F238E27FC236}">
                <a16:creationId xmlns:a16="http://schemas.microsoft.com/office/drawing/2014/main" id="{880ED68B-B3C4-9372-A3E1-DD872608ED25}"/>
              </a:ext>
            </a:extLst>
          </p:cNvPr>
          <p:cNvSpPr>
            <a:spLocks noGrp="1"/>
          </p:cNvSpPr>
          <p:nvPr>
            <p:ph type="sldNum" sz="quarter" idx="5"/>
          </p:nvPr>
        </p:nvSpPr>
        <p:spPr/>
        <p:txBody>
          <a:bodyPr/>
          <a:lstStyle/>
          <a:p>
            <a:fld id="{430DA4C6-A975-4C87-A435-951EC628F6D0}" type="slidenum">
              <a:rPr lang="zh-CN" altLang="en-US" smtClean="0"/>
              <a:t>12</a:t>
            </a:fld>
            <a:endParaRPr lang="zh-CN" altLang="en-US"/>
          </a:p>
        </p:txBody>
      </p:sp>
    </p:spTree>
    <p:extLst>
      <p:ext uri="{BB962C8B-B14F-4D97-AF65-F5344CB8AC3E}">
        <p14:creationId xmlns:p14="http://schemas.microsoft.com/office/powerpoint/2010/main" val="134782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B5A2-4300-5C20-4D82-42335C7C942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177079F8-36E7-95C7-F135-2241AB6DAF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550826A3-9AFD-1AD1-2221-623A98359A11}"/>
              </a:ext>
            </a:extLst>
          </p:cNvPr>
          <p:cNvSpPr>
            <a:spLocks noGrp="1"/>
          </p:cNvSpPr>
          <p:nvPr>
            <p:ph type="dt" sz="half" idx="10"/>
          </p:nvPr>
        </p:nvSpPr>
        <p:spPr/>
        <p:txBody>
          <a:bodyPr/>
          <a:lstStyle/>
          <a:p>
            <a:fld id="{C36947B3-9F53-491A-95DF-CA5C72900339}" type="datetimeFigureOut">
              <a:rPr lang="zh-CN" altLang="en-US" smtClean="0"/>
              <a:t>2024/11/14</a:t>
            </a:fld>
            <a:endParaRPr lang="zh-CN" altLang="en-US"/>
          </a:p>
        </p:txBody>
      </p:sp>
      <p:sp>
        <p:nvSpPr>
          <p:cNvPr id="5" name="Footer Placeholder 4">
            <a:extLst>
              <a:ext uri="{FF2B5EF4-FFF2-40B4-BE49-F238E27FC236}">
                <a16:creationId xmlns:a16="http://schemas.microsoft.com/office/drawing/2014/main" id="{42045F7C-6F26-AFE4-93BE-6E4EE2D379D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AC0498-5A4D-4763-3F3C-8009E515759A}"/>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45997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2152-BAE9-D709-CCA7-FDE20652B3A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F3C3D42-3380-6C02-75BE-20FBB55A8B2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5A76F51-7EA0-BCF1-8B8B-CDFC3EC0F24F}"/>
              </a:ext>
            </a:extLst>
          </p:cNvPr>
          <p:cNvSpPr>
            <a:spLocks noGrp="1"/>
          </p:cNvSpPr>
          <p:nvPr>
            <p:ph type="dt" sz="half" idx="10"/>
          </p:nvPr>
        </p:nvSpPr>
        <p:spPr/>
        <p:txBody>
          <a:bodyPr/>
          <a:lstStyle/>
          <a:p>
            <a:fld id="{C36947B3-9F53-491A-95DF-CA5C72900339}" type="datetimeFigureOut">
              <a:rPr lang="zh-CN" altLang="en-US" smtClean="0"/>
              <a:t>2024/11/14</a:t>
            </a:fld>
            <a:endParaRPr lang="zh-CN" altLang="en-US"/>
          </a:p>
        </p:txBody>
      </p:sp>
      <p:sp>
        <p:nvSpPr>
          <p:cNvPr id="5" name="Footer Placeholder 4">
            <a:extLst>
              <a:ext uri="{FF2B5EF4-FFF2-40B4-BE49-F238E27FC236}">
                <a16:creationId xmlns:a16="http://schemas.microsoft.com/office/drawing/2014/main" id="{18EE167E-92CF-E9E7-A706-53340293B2E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90B7062-CF9A-6856-1166-0E53D5B05655}"/>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76571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30E8A4-CC5D-8D76-FCCF-369AA2A41C0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3361987-566C-AD96-A2D3-345CDCE31F4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55D3F51-1F9E-2131-80E2-DAF857CCF3F0}"/>
              </a:ext>
            </a:extLst>
          </p:cNvPr>
          <p:cNvSpPr>
            <a:spLocks noGrp="1"/>
          </p:cNvSpPr>
          <p:nvPr>
            <p:ph type="dt" sz="half" idx="10"/>
          </p:nvPr>
        </p:nvSpPr>
        <p:spPr/>
        <p:txBody>
          <a:bodyPr/>
          <a:lstStyle/>
          <a:p>
            <a:fld id="{C36947B3-9F53-491A-95DF-CA5C72900339}" type="datetimeFigureOut">
              <a:rPr lang="zh-CN" altLang="en-US" smtClean="0"/>
              <a:t>2024/11/14</a:t>
            </a:fld>
            <a:endParaRPr lang="zh-CN" altLang="en-US"/>
          </a:p>
        </p:txBody>
      </p:sp>
      <p:sp>
        <p:nvSpPr>
          <p:cNvPr id="5" name="Footer Placeholder 4">
            <a:extLst>
              <a:ext uri="{FF2B5EF4-FFF2-40B4-BE49-F238E27FC236}">
                <a16:creationId xmlns:a16="http://schemas.microsoft.com/office/drawing/2014/main" id="{934B7527-8D04-9A6B-8C93-0C3495F1803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8C2A1A2-7184-F379-49BF-797743697B06}"/>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5078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664A-D7AE-2A30-9BE3-02A3EC83B95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D9D3F5C-B9BD-E6F2-ED92-6D9F41FEEB6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C55B2D8-F9D8-D700-6625-37D155B73A45}"/>
              </a:ext>
            </a:extLst>
          </p:cNvPr>
          <p:cNvSpPr>
            <a:spLocks noGrp="1"/>
          </p:cNvSpPr>
          <p:nvPr>
            <p:ph type="dt" sz="half" idx="10"/>
          </p:nvPr>
        </p:nvSpPr>
        <p:spPr/>
        <p:txBody>
          <a:bodyPr/>
          <a:lstStyle/>
          <a:p>
            <a:fld id="{C36947B3-9F53-491A-95DF-CA5C72900339}" type="datetimeFigureOut">
              <a:rPr lang="zh-CN" altLang="en-US" smtClean="0"/>
              <a:t>2024/11/14</a:t>
            </a:fld>
            <a:endParaRPr lang="zh-CN" altLang="en-US"/>
          </a:p>
        </p:txBody>
      </p:sp>
      <p:sp>
        <p:nvSpPr>
          <p:cNvPr id="5" name="Footer Placeholder 4">
            <a:extLst>
              <a:ext uri="{FF2B5EF4-FFF2-40B4-BE49-F238E27FC236}">
                <a16:creationId xmlns:a16="http://schemas.microsoft.com/office/drawing/2014/main" id="{A203AF53-CA54-BD23-1E38-AED6DBCBE0C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40294C2-3F0B-A01A-42C1-62C6EB6F048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075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EF68-70D5-C343-CC1D-0B39282682D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16B15DD-023E-8F00-03A1-254D1038E4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6342EED-336F-B5C6-061A-CBD321A2F735}"/>
              </a:ext>
            </a:extLst>
          </p:cNvPr>
          <p:cNvSpPr>
            <a:spLocks noGrp="1"/>
          </p:cNvSpPr>
          <p:nvPr>
            <p:ph type="dt" sz="half" idx="10"/>
          </p:nvPr>
        </p:nvSpPr>
        <p:spPr/>
        <p:txBody>
          <a:bodyPr/>
          <a:lstStyle/>
          <a:p>
            <a:fld id="{C36947B3-9F53-491A-95DF-CA5C72900339}" type="datetimeFigureOut">
              <a:rPr lang="zh-CN" altLang="en-US" smtClean="0"/>
              <a:t>2024/11/14</a:t>
            </a:fld>
            <a:endParaRPr lang="zh-CN" altLang="en-US"/>
          </a:p>
        </p:txBody>
      </p:sp>
      <p:sp>
        <p:nvSpPr>
          <p:cNvPr id="5" name="Footer Placeholder 4">
            <a:extLst>
              <a:ext uri="{FF2B5EF4-FFF2-40B4-BE49-F238E27FC236}">
                <a16:creationId xmlns:a16="http://schemas.microsoft.com/office/drawing/2014/main" id="{A0C26DCC-EBC5-8013-AD31-F22A6B448C9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182C19D-655B-6D81-2836-7B8A1EB21FC9}"/>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08852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45C9-EE35-E3E8-36FC-9C967ED2081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AC91268-E60F-D346-7E6C-FB08675E6061}"/>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43917858-0F13-B521-0DA5-B468418AAEBB}"/>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5B26250B-A1C3-5963-2CCE-92EB8D5B003B}"/>
              </a:ext>
            </a:extLst>
          </p:cNvPr>
          <p:cNvSpPr>
            <a:spLocks noGrp="1"/>
          </p:cNvSpPr>
          <p:nvPr>
            <p:ph type="dt" sz="half" idx="10"/>
          </p:nvPr>
        </p:nvSpPr>
        <p:spPr/>
        <p:txBody>
          <a:bodyPr/>
          <a:lstStyle/>
          <a:p>
            <a:fld id="{C36947B3-9F53-491A-95DF-CA5C72900339}" type="datetimeFigureOut">
              <a:rPr lang="zh-CN" altLang="en-US" smtClean="0"/>
              <a:t>2024/11/14</a:t>
            </a:fld>
            <a:endParaRPr lang="zh-CN" altLang="en-US"/>
          </a:p>
        </p:txBody>
      </p:sp>
      <p:sp>
        <p:nvSpPr>
          <p:cNvPr id="6" name="Footer Placeholder 5">
            <a:extLst>
              <a:ext uri="{FF2B5EF4-FFF2-40B4-BE49-F238E27FC236}">
                <a16:creationId xmlns:a16="http://schemas.microsoft.com/office/drawing/2014/main" id="{410E620F-B176-7EF9-F302-93AF12D18A3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D229FB1-F01C-5237-6659-25C448EADA2E}"/>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9041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2F74-82F3-732E-1D4D-BBDA701BC5A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48F1E29-CFC3-9147-A8D2-20BB1CFD6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A4F09B9-3887-9E27-8FE8-55817F1F815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0C08904-8FAD-A2B8-8055-76A5FB24C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740C9A81-9283-C6E1-C497-65A32B26126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7A731DC-59DE-072D-E754-BA17A656383E}"/>
              </a:ext>
            </a:extLst>
          </p:cNvPr>
          <p:cNvSpPr>
            <a:spLocks noGrp="1"/>
          </p:cNvSpPr>
          <p:nvPr>
            <p:ph type="dt" sz="half" idx="10"/>
          </p:nvPr>
        </p:nvSpPr>
        <p:spPr/>
        <p:txBody>
          <a:bodyPr/>
          <a:lstStyle/>
          <a:p>
            <a:fld id="{C36947B3-9F53-491A-95DF-CA5C72900339}" type="datetimeFigureOut">
              <a:rPr lang="zh-CN" altLang="en-US" smtClean="0"/>
              <a:t>2024/11/14</a:t>
            </a:fld>
            <a:endParaRPr lang="zh-CN" altLang="en-US"/>
          </a:p>
        </p:txBody>
      </p:sp>
      <p:sp>
        <p:nvSpPr>
          <p:cNvPr id="8" name="Footer Placeholder 7">
            <a:extLst>
              <a:ext uri="{FF2B5EF4-FFF2-40B4-BE49-F238E27FC236}">
                <a16:creationId xmlns:a16="http://schemas.microsoft.com/office/drawing/2014/main" id="{FC5F785E-570F-E053-C37A-4EC077C602F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0F639608-C6A5-D6B5-4973-A1BF80B2B061}"/>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597668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9FB5-C2F8-E068-06BF-D1DAAB4F064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4A802CB-FD3F-93C1-B3F8-F770306C1DFD}"/>
              </a:ext>
            </a:extLst>
          </p:cNvPr>
          <p:cNvSpPr>
            <a:spLocks noGrp="1"/>
          </p:cNvSpPr>
          <p:nvPr>
            <p:ph type="dt" sz="half" idx="10"/>
          </p:nvPr>
        </p:nvSpPr>
        <p:spPr/>
        <p:txBody>
          <a:bodyPr/>
          <a:lstStyle/>
          <a:p>
            <a:fld id="{C36947B3-9F53-491A-95DF-CA5C72900339}" type="datetimeFigureOut">
              <a:rPr lang="zh-CN" altLang="en-US" smtClean="0"/>
              <a:t>2024/11/14</a:t>
            </a:fld>
            <a:endParaRPr lang="zh-CN" altLang="en-US"/>
          </a:p>
        </p:txBody>
      </p:sp>
      <p:sp>
        <p:nvSpPr>
          <p:cNvPr id="4" name="Footer Placeholder 3">
            <a:extLst>
              <a:ext uri="{FF2B5EF4-FFF2-40B4-BE49-F238E27FC236}">
                <a16:creationId xmlns:a16="http://schemas.microsoft.com/office/drawing/2014/main" id="{240A61B4-5DC1-1F6B-4F4C-57141076FB7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A375C62-526C-4619-DD6C-9B4C1B7D936D}"/>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11563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EA420-5224-4B11-532C-E85144FB40E2}"/>
              </a:ext>
            </a:extLst>
          </p:cNvPr>
          <p:cNvSpPr>
            <a:spLocks noGrp="1"/>
          </p:cNvSpPr>
          <p:nvPr>
            <p:ph type="dt" sz="half" idx="10"/>
          </p:nvPr>
        </p:nvSpPr>
        <p:spPr/>
        <p:txBody>
          <a:bodyPr/>
          <a:lstStyle/>
          <a:p>
            <a:fld id="{C36947B3-9F53-491A-95DF-CA5C72900339}" type="datetimeFigureOut">
              <a:rPr lang="zh-CN" altLang="en-US" smtClean="0"/>
              <a:t>2024/11/14</a:t>
            </a:fld>
            <a:endParaRPr lang="zh-CN" altLang="en-US"/>
          </a:p>
        </p:txBody>
      </p:sp>
      <p:sp>
        <p:nvSpPr>
          <p:cNvPr id="3" name="Footer Placeholder 2">
            <a:extLst>
              <a:ext uri="{FF2B5EF4-FFF2-40B4-BE49-F238E27FC236}">
                <a16:creationId xmlns:a16="http://schemas.microsoft.com/office/drawing/2014/main" id="{419029F3-C971-1FD3-3E48-E706CFF0532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E7949EF-45B7-2E12-630C-FD5999164A7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9138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DE68-A6E8-944C-3096-B5F04C04D3C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BF4446A-99C8-8438-2C62-CA4BD3D3EF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D27D98C-BDC6-7E3F-1BF0-861369BA4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B57A3CC-1E48-BD06-6FEA-894353885E8E}"/>
              </a:ext>
            </a:extLst>
          </p:cNvPr>
          <p:cNvSpPr>
            <a:spLocks noGrp="1"/>
          </p:cNvSpPr>
          <p:nvPr>
            <p:ph type="dt" sz="half" idx="10"/>
          </p:nvPr>
        </p:nvSpPr>
        <p:spPr/>
        <p:txBody>
          <a:bodyPr/>
          <a:lstStyle/>
          <a:p>
            <a:fld id="{C36947B3-9F53-491A-95DF-CA5C72900339}" type="datetimeFigureOut">
              <a:rPr lang="zh-CN" altLang="en-US" smtClean="0"/>
              <a:t>2024/11/14</a:t>
            </a:fld>
            <a:endParaRPr lang="zh-CN" altLang="en-US"/>
          </a:p>
        </p:txBody>
      </p:sp>
      <p:sp>
        <p:nvSpPr>
          <p:cNvPr id="6" name="Footer Placeholder 5">
            <a:extLst>
              <a:ext uri="{FF2B5EF4-FFF2-40B4-BE49-F238E27FC236}">
                <a16:creationId xmlns:a16="http://schemas.microsoft.com/office/drawing/2014/main" id="{9C5818C7-88DD-3062-BFA0-DEA81201002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565C4D0-F622-B302-77DB-F20EE5F38BEF}"/>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02584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3A68-7C24-C251-BB43-C2862BA54B6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1E0BA3B3-FD21-29F8-9457-0F50D7CC1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DFF54C7-595E-DF62-0AE9-CACE58BCD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C5E1499-7430-24E1-7A6B-55C1273C9AAA}"/>
              </a:ext>
            </a:extLst>
          </p:cNvPr>
          <p:cNvSpPr>
            <a:spLocks noGrp="1"/>
          </p:cNvSpPr>
          <p:nvPr>
            <p:ph type="dt" sz="half" idx="10"/>
          </p:nvPr>
        </p:nvSpPr>
        <p:spPr/>
        <p:txBody>
          <a:bodyPr/>
          <a:lstStyle/>
          <a:p>
            <a:fld id="{C36947B3-9F53-491A-95DF-CA5C72900339}" type="datetimeFigureOut">
              <a:rPr lang="zh-CN" altLang="en-US" smtClean="0"/>
              <a:t>2024/11/14</a:t>
            </a:fld>
            <a:endParaRPr lang="zh-CN" altLang="en-US"/>
          </a:p>
        </p:txBody>
      </p:sp>
      <p:sp>
        <p:nvSpPr>
          <p:cNvPr id="6" name="Footer Placeholder 5">
            <a:extLst>
              <a:ext uri="{FF2B5EF4-FFF2-40B4-BE49-F238E27FC236}">
                <a16:creationId xmlns:a16="http://schemas.microsoft.com/office/drawing/2014/main" id="{5AD24196-D835-F3EF-8B91-1798887CF30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AE8F503-E819-C486-2A53-DE92F194A650}"/>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6825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B01342-FD11-F931-C2E0-224E0381D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946FCFD-52DA-60BE-D278-E2065649DF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152C26D-A684-6E9A-7F50-E110737D00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6947B3-9F53-491A-95DF-CA5C72900339}" type="datetimeFigureOut">
              <a:rPr lang="zh-CN" altLang="en-US" smtClean="0"/>
              <a:t>2024/11/14</a:t>
            </a:fld>
            <a:endParaRPr lang="zh-CN" altLang="en-US"/>
          </a:p>
        </p:txBody>
      </p:sp>
      <p:sp>
        <p:nvSpPr>
          <p:cNvPr id="5" name="Footer Placeholder 4">
            <a:extLst>
              <a:ext uri="{FF2B5EF4-FFF2-40B4-BE49-F238E27FC236}">
                <a16:creationId xmlns:a16="http://schemas.microsoft.com/office/drawing/2014/main" id="{5894B109-E779-C211-A209-66449D51E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77D4C50A-C7A4-165A-F295-8834B03E3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1485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37E3-C91D-A45C-1339-074175040885}"/>
              </a:ext>
            </a:extLst>
          </p:cNvPr>
          <p:cNvSpPr>
            <a:spLocks noGrp="1"/>
          </p:cNvSpPr>
          <p:nvPr>
            <p:ph type="ctrTitle"/>
          </p:nvPr>
        </p:nvSpPr>
        <p:spPr/>
        <p:txBody>
          <a:bodyPr/>
          <a:lstStyle/>
          <a:p>
            <a:r>
              <a:rPr lang="en-US" altLang="zh-CN" dirty="0">
                <a:solidFill>
                  <a:schemeClr val="bg1"/>
                </a:solidFill>
              </a:rPr>
              <a:t>The fine balance</a:t>
            </a:r>
            <a:br>
              <a:rPr lang="en-US" altLang="zh-CN" dirty="0">
                <a:solidFill>
                  <a:schemeClr val="bg1"/>
                </a:solidFill>
              </a:rPr>
            </a:br>
            <a:r>
              <a:rPr lang="en-US" altLang="zh-CN" sz="2000" b="0" i="0" u="none" strike="noStrike" baseline="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Exploring the Interplay of Reproductive Strategies and Growth Dynamics in Trees</a:t>
            </a:r>
            <a:endParaRPr lang="zh-CN" altLang="en-US"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17FB141-54A4-76BC-07EC-43A68716628E}"/>
              </a:ext>
            </a:extLst>
          </p:cNvPr>
          <p:cNvSpPr>
            <a:spLocks noGrp="1"/>
          </p:cNvSpPr>
          <p:nvPr>
            <p:ph type="subTitle" idx="1"/>
          </p:nvPr>
        </p:nvSpPr>
        <p:spPr>
          <a:xfrm>
            <a:off x="1524000" y="4795801"/>
            <a:ext cx="9144000" cy="1655762"/>
          </a:xfrm>
        </p:spPr>
        <p:txBody>
          <a:bodyPr/>
          <a:lstStyle/>
          <a:p>
            <a:r>
              <a:rPr lang="en-US" altLang="zh-CN" dirty="0"/>
              <a:t>Xiaomao Wang</a:t>
            </a:r>
            <a:endParaRPr lang="zh-CN" altLang="en-US" dirty="0"/>
          </a:p>
        </p:txBody>
      </p:sp>
    </p:spTree>
    <p:extLst>
      <p:ext uri="{BB962C8B-B14F-4D97-AF65-F5344CB8AC3E}">
        <p14:creationId xmlns:p14="http://schemas.microsoft.com/office/powerpoint/2010/main" val="3946719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2675-6507-5AE5-1FBF-482C69B92992}"/>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5C87A509-969A-1BF8-B610-A89BB3E98F7F}"/>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92498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AA87C-E177-BB38-B05C-43CD9C4CC4D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F821A9-9264-3EAD-AAED-2A4E14501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497AA6-C6B2-5AB1-F670-C65714C85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D5BF68-BEAC-CF60-5FF7-FDD6145DA2B7}"/>
              </a:ext>
            </a:extLst>
          </p:cNvPr>
          <p:cNvSpPr>
            <a:spLocks noGrp="1"/>
          </p:cNvSpPr>
          <p:nvPr>
            <p:ph type="title"/>
          </p:nvPr>
        </p:nvSpPr>
        <p:spPr>
          <a:xfrm>
            <a:off x="838200" y="365125"/>
            <a:ext cx="9593179" cy="1899912"/>
          </a:xfrm>
        </p:spPr>
        <p:txBody>
          <a:bodyPr>
            <a:normAutofit/>
          </a:bodyPr>
          <a:lstStyle/>
          <a:p>
            <a:r>
              <a:rPr lang="en-US" altLang="zh-CN" sz="4000" dirty="0">
                <a:solidFill>
                  <a:srgbClr val="294B68"/>
                </a:solidFill>
              </a:rPr>
              <a:t>Growth-Reproduction Trade-off</a:t>
            </a:r>
            <a:endParaRPr lang="zh-CN" altLang="en-US" sz="4000" dirty="0">
              <a:solidFill>
                <a:srgbClr val="294B68"/>
              </a:solidFill>
            </a:endParaRPr>
          </a:p>
        </p:txBody>
      </p:sp>
      <p:sp>
        <p:nvSpPr>
          <p:cNvPr id="6" name="Content Placeholder 5">
            <a:extLst>
              <a:ext uri="{FF2B5EF4-FFF2-40B4-BE49-F238E27FC236}">
                <a16:creationId xmlns:a16="http://schemas.microsoft.com/office/drawing/2014/main" id="{10CB4A76-1EA1-AA31-581B-8FBADF6944C2}"/>
              </a:ext>
            </a:extLst>
          </p:cNvPr>
          <p:cNvSpPr>
            <a:spLocks noGrp="1"/>
          </p:cNvSpPr>
          <p:nvPr>
            <p:ph idx="1"/>
          </p:nvPr>
        </p:nvSpPr>
        <p:spPr/>
        <p:txBody>
          <a:bodyPr/>
          <a:lstStyle/>
          <a:p>
            <a:endParaRPr lang="zh-CN" altLang="en-US" dirty="0"/>
          </a:p>
        </p:txBody>
      </p:sp>
      <p:sp>
        <p:nvSpPr>
          <p:cNvPr id="8" name="Oval 7">
            <a:extLst>
              <a:ext uri="{FF2B5EF4-FFF2-40B4-BE49-F238E27FC236}">
                <a16:creationId xmlns:a16="http://schemas.microsoft.com/office/drawing/2014/main" id="{C9000507-C9BE-98AB-ECC9-25C82E00DA70}"/>
              </a:ext>
            </a:extLst>
          </p:cNvPr>
          <p:cNvSpPr/>
          <p:nvPr/>
        </p:nvSpPr>
        <p:spPr>
          <a:xfrm>
            <a:off x="4622999" y="2743994"/>
            <a:ext cx="2767263" cy="26822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Resources</a:t>
            </a:r>
            <a:endParaRPr lang="zh-CN" altLang="en-US" dirty="0"/>
          </a:p>
        </p:txBody>
      </p:sp>
      <p:sp>
        <p:nvSpPr>
          <p:cNvPr id="9" name="Oval 8">
            <a:extLst>
              <a:ext uri="{FF2B5EF4-FFF2-40B4-BE49-F238E27FC236}">
                <a16:creationId xmlns:a16="http://schemas.microsoft.com/office/drawing/2014/main" id="{DA616948-B6C7-A5F2-5628-4D0E7DB88B6F}"/>
              </a:ext>
            </a:extLst>
          </p:cNvPr>
          <p:cNvSpPr/>
          <p:nvPr/>
        </p:nvSpPr>
        <p:spPr>
          <a:xfrm>
            <a:off x="7736286" y="147081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Growth</a:t>
            </a:r>
            <a:endParaRPr lang="zh-CN" altLang="en-US" dirty="0"/>
          </a:p>
        </p:txBody>
      </p:sp>
      <p:sp>
        <p:nvSpPr>
          <p:cNvPr id="11" name="Oval 10">
            <a:extLst>
              <a:ext uri="{FF2B5EF4-FFF2-40B4-BE49-F238E27FC236}">
                <a16:creationId xmlns:a16="http://schemas.microsoft.com/office/drawing/2014/main" id="{BB868619-D780-E5E6-4AE0-D5540E803CB9}"/>
              </a:ext>
            </a:extLst>
          </p:cNvPr>
          <p:cNvSpPr/>
          <p:nvPr/>
        </p:nvSpPr>
        <p:spPr>
          <a:xfrm>
            <a:off x="7972907" y="4354379"/>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Reproduction</a:t>
            </a:r>
            <a:endParaRPr lang="zh-CN" altLang="en-US" sz="1200" dirty="0"/>
          </a:p>
        </p:txBody>
      </p:sp>
      <p:sp>
        <p:nvSpPr>
          <p:cNvPr id="13" name="Oval 12">
            <a:extLst>
              <a:ext uri="{FF2B5EF4-FFF2-40B4-BE49-F238E27FC236}">
                <a16:creationId xmlns:a16="http://schemas.microsoft.com/office/drawing/2014/main" id="{2CD897F9-36CB-B974-ABB5-4560C9ED3126}"/>
              </a:ext>
            </a:extLst>
          </p:cNvPr>
          <p:cNvSpPr/>
          <p:nvPr/>
        </p:nvSpPr>
        <p:spPr>
          <a:xfrm>
            <a:off x="2370909" y="2231424"/>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Defence</a:t>
            </a:r>
            <a:endParaRPr lang="zh-CN" altLang="en-US" dirty="0"/>
          </a:p>
        </p:txBody>
      </p:sp>
      <p:sp>
        <p:nvSpPr>
          <p:cNvPr id="14" name="Oval 13">
            <a:extLst>
              <a:ext uri="{FF2B5EF4-FFF2-40B4-BE49-F238E27FC236}">
                <a16:creationId xmlns:a16="http://schemas.microsoft.com/office/drawing/2014/main" id="{857314CF-514F-AF75-B582-FB2E639C889F}"/>
              </a:ext>
            </a:extLst>
          </p:cNvPr>
          <p:cNvSpPr/>
          <p:nvPr/>
        </p:nvSpPr>
        <p:spPr>
          <a:xfrm>
            <a:off x="2319819" y="471480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Storage</a:t>
            </a:r>
            <a:endParaRPr lang="zh-CN" altLang="en-US" dirty="0"/>
          </a:p>
        </p:txBody>
      </p:sp>
      <p:sp>
        <p:nvSpPr>
          <p:cNvPr id="15" name="Arrow: Down 14">
            <a:extLst>
              <a:ext uri="{FF2B5EF4-FFF2-40B4-BE49-F238E27FC236}">
                <a16:creationId xmlns:a16="http://schemas.microsoft.com/office/drawing/2014/main" id="{C364693E-8A97-20AA-9B1C-7E200C4BFA19}"/>
              </a:ext>
            </a:extLst>
          </p:cNvPr>
          <p:cNvSpPr/>
          <p:nvPr/>
        </p:nvSpPr>
        <p:spPr>
          <a:xfrm rot="14305715">
            <a:off x="7279078" y="276691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rrow: Down 15">
            <a:extLst>
              <a:ext uri="{FF2B5EF4-FFF2-40B4-BE49-F238E27FC236}">
                <a16:creationId xmlns:a16="http://schemas.microsoft.com/office/drawing/2014/main" id="{FBAD39DD-A932-1A7F-665A-4112354C57F5}"/>
              </a:ext>
            </a:extLst>
          </p:cNvPr>
          <p:cNvSpPr/>
          <p:nvPr/>
        </p:nvSpPr>
        <p:spPr>
          <a:xfrm rot="17784486">
            <a:off x="7423551" y="4311620"/>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Down 16">
            <a:extLst>
              <a:ext uri="{FF2B5EF4-FFF2-40B4-BE49-F238E27FC236}">
                <a16:creationId xmlns:a16="http://schemas.microsoft.com/office/drawing/2014/main" id="{DB444D48-A5F2-4F94-7070-E81A4153FD98}"/>
              </a:ext>
            </a:extLst>
          </p:cNvPr>
          <p:cNvSpPr/>
          <p:nvPr/>
        </p:nvSpPr>
        <p:spPr>
          <a:xfrm rot="7271435">
            <a:off x="4099189" y="326794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Arrow: Down 17">
            <a:extLst>
              <a:ext uri="{FF2B5EF4-FFF2-40B4-BE49-F238E27FC236}">
                <a16:creationId xmlns:a16="http://schemas.microsoft.com/office/drawing/2014/main" id="{33AB733B-9883-B038-200F-CE65C29DD307}"/>
              </a:ext>
            </a:extLst>
          </p:cNvPr>
          <p:cNvSpPr/>
          <p:nvPr/>
        </p:nvSpPr>
        <p:spPr>
          <a:xfrm rot="3055668">
            <a:off x="4069938" y="4649238"/>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1300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DD75-BBBF-2764-80F5-EC1D40CA53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8E7BC7-2051-CE8C-4DF8-4D01C174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08300C-EE17-3D0E-2700-09C527746D60}"/>
              </a:ext>
            </a:extLst>
          </p:cNvPr>
          <p:cNvPicPr>
            <a:picLocks noChangeAspect="1"/>
          </p:cNvPicPr>
          <p:nvPr/>
        </p:nvPicPr>
        <p:blipFill>
          <a:blip r:embed="rId3">
            <a:extLst>
              <a:ext uri="{28A0092B-C50C-407E-A947-70E740481C1C}">
                <a14:useLocalDpi xmlns:a14="http://schemas.microsoft.com/office/drawing/2010/main" val="0"/>
              </a:ext>
            </a:extLst>
          </a:blip>
          <a:srcRect b="5436"/>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3F1C545D-1DFD-9489-CB7C-B28D02A61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3BAE57-6C5F-6388-6F56-CA6199058F04}"/>
              </a:ext>
            </a:extLst>
          </p:cNvPr>
          <p:cNvSpPr>
            <a:spLocks noGrp="1"/>
          </p:cNvSpPr>
          <p:nvPr>
            <p:ph type="title"/>
          </p:nvPr>
        </p:nvSpPr>
        <p:spPr>
          <a:xfrm>
            <a:off x="838200" y="365125"/>
            <a:ext cx="3822189" cy="1899912"/>
          </a:xfrm>
        </p:spPr>
        <p:txBody>
          <a:bodyPr>
            <a:normAutofit/>
          </a:bodyPr>
          <a:lstStyle/>
          <a:p>
            <a:endParaRPr lang="zh-CN" altLang="en-US" sz="4000" dirty="0"/>
          </a:p>
        </p:txBody>
      </p:sp>
      <p:sp>
        <p:nvSpPr>
          <p:cNvPr id="6" name="Content Placeholder 5">
            <a:extLst>
              <a:ext uri="{FF2B5EF4-FFF2-40B4-BE49-F238E27FC236}">
                <a16:creationId xmlns:a16="http://schemas.microsoft.com/office/drawing/2014/main" id="{853BD777-B3B0-5D7A-3644-C54031E56D2E}"/>
              </a:ext>
            </a:extLst>
          </p:cNvPr>
          <p:cNvSpPr>
            <a:spLocks noGrp="1"/>
          </p:cNvSpPr>
          <p:nvPr>
            <p:ph idx="1"/>
          </p:nvPr>
        </p:nvSpPr>
        <p:spPr/>
        <p:txBody>
          <a:bodyPr/>
          <a:lstStyle/>
          <a:p>
            <a:endParaRPr lang="zh-CN" altLang="en-US"/>
          </a:p>
        </p:txBody>
      </p:sp>
      <p:pic>
        <p:nvPicPr>
          <p:cNvPr id="7" name="Content Placeholder 4" descr="A screen shot of a video game&#10;&#10;Description automatically generated">
            <a:extLst>
              <a:ext uri="{FF2B5EF4-FFF2-40B4-BE49-F238E27FC236}">
                <a16:creationId xmlns:a16="http://schemas.microsoft.com/office/drawing/2014/main" id="{0BDD806F-B315-D6B6-DB7D-77F43BA57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35" y="2314240"/>
            <a:ext cx="5629457" cy="3862723"/>
          </a:xfrm>
          <a:prstGeom prst="rect">
            <a:avLst/>
          </a:prstGeom>
        </p:spPr>
      </p:pic>
      <p:pic>
        <p:nvPicPr>
          <p:cNvPr id="19" name="Picture 18">
            <a:extLst>
              <a:ext uri="{FF2B5EF4-FFF2-40B4-BE49-F238E27FC236}">
                <a16:creationId xmlns:a16="http://schemas.microsoft.com/office/drawing/2014/main" id="{0E9AA9C4-BDD8-AB3F-86E8-8E9D0F9886AE}"/>
              </a:ext>
            </a:extLst>
          </p:cNvPr>
          <p:cNvPicPr>
            <a:picLocks noChangeAspect="1"/>
          </p:cNvPicPr>
          <p:nvPr/>
        </p:nvPicPr>
        <p:blipFill>
          <a:blip r:embed="rId5"/>
          <a:stretch>
            <a:fillRect/>
          </a:stretch>
        </p:blipFill>
        <p:spPr>
          <a:xfrm>
            <a:off x="5367351" y="358356"/>
            <a:ext cx="1887413" cy="1887413"/>
          </a:xfrm>
          <a:prstGeom prst="rect">
            <a:avLst/>
          </a:prstGeom>
        </p:spPr>
      </p:pic>
      <p:pic>
        <p:nvPicPr>
          <p:cNvPr id="20" name="Picture 19">
            <a:extLst>
              <a:ext uri="{FF2B5EF4-FFF2-40B4-BE49-F238E27FC236}">
                <a16:creationId xmlns:a16="http://schemas.microsoft.com/office/drawing/2014/main" id="{7C8418BA-4E79-5089-0484-3429F795BD1D}"/>
              </a:ext>
            </a:extLst>
          </p:cNvPr>
          <p:cNvPicPr>
            <a:picLocks noChangeAspect="1"/>
          </p:cNvPicPr>
          <p:nvPr/>
        </p:nvPicPr>
        <p:blipFill>
          <a:blip r:embed="rId6"/>
          <a:stretch>
            <a:fillRect/>
          </a:stretch>
        </p:blipFill>
        <p:spPr>
          <a:xfrm>
            <a:off x="7561462" y="358356"/>
            <a:ext cx="1864025" cy="1882798"/>
          </a:xfrm>
          <a:prstGeom prst="rect">
            <a:avLst/>
          </a:prstGeom>
        </p:spPr>
      </p:pic>
      <p:pic>
        <p:nvPicPr>
          <p:cNvPr id="21" name="Picture 4" descr="close up of hemlock with cones">
            <a:extLst>
              <a:ext uri="{FF2B5EF4-FFF2-40B4-BE49-F238E27FC236}">
                <a16:creationId xmlns:a16="http://schemas.microsoft.com/office/drawing/2014/main" id="{31B1F4A2-B2B0-7163-B51B-189C46C33E9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307" b="22196"/>
          <a:stretch/>
        </p:blipFill>
        <p:spPr bwMode="auto">
          <a:xfrm>
            <a:off x="9714363" y="358356"/>
            <a:ext cx="1887413" cy="18827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1326E586-2FBC-1E70-48B1-30A46451EE0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95" t="13276" r="36478" b="3404"/>
          <a:stretch/>
        </p:blipFill>
        <p:spPr bwMode="auto">
          <a:xfrm>
            <a:off x="5383633" y="3059895"/>
            <a:ext cx="1887412" cy="188279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88471A-B42A-679B-84D5-452227E6C4ED}"/>
              </a:ext>
            </a:extLst>
          </p:cNvPr>
          <p:cNvPicPr>
            <a:picLocks noChangeAspect="1"/>
          </p:cNvPicPr>
          <p:nvPr/>
        </p:nvPicPr>
        <p:blipFill>
          <a:blip r:embed="rId9"/>
          <a:srcRect l="24816"/>
          <a:stretch/>
        </p:blipFill>
        <p:spPr>
          <a:xfrm>
            <a:off x="7608606" y="3059895"/>
            <a:ext cx="1887413" cy="1882798"/>
          </a:xfrm>
          <a:prstGeom prst="rect">
            <a:avLst/>
          </a:prstGeom>
        </p:spPr>
      </p:pic>
      <p:pic>
        <p:nvPicPr>
          <p:cNvPr id="26" name="Picture 8">
            <a:extLst>
              <a:ext uri="{FF2B5EF4-FFF2-40B4-BE49-F238E27FC236}">
                <a16:creationId xmlns:a16="http://schemas.microsoft.com/office/drawing/2014/main" id="{83AA186C-9545-8E7B-A994-E3D26D7BAD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326"/>
          <a:stretch/>
        </p:blipFill>
        <p:spPr bwMode="auto">
          <a:xfrm>
            <a:off x="9738872" y="3072075"/>
            <a:ext cx="1887413" cy="1870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378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1052-7047-C6E7-927E-3C39504A3E0A}"/>
              </a:ext>
            </a:extLst>
          </p:cNvPr>
          <p:cNvSpPr>
            <a:spLocks noGrp="1"/>
          </p:cNvSpPr>
          <p:nvPr>
            <p:ph type="title"/>
          </p:nvPr>
        </p:nvSpPr>
        <p:spPr/>
        <p:txBody>
          <a:bodyPr/>
          <a:lstStyle/>
          <a:p>
            <a:endParaRPr lang="zh-CN" altLang="en-US"/>
          </a:p>
        </p:txBody>
      </p:sp>
      <p:pic>
        <p:nvPicPr>
          <p:cNvPr id="13" name="Picture 12" descr="A group of people in the woods&#10;&#10;Description automatically generated">
            <a:extLst>
              <a:ext uri="{FF2B5EF4-FFF2-40B4-BE49-F238E27FC236}">
                <a16:creationId xmlns:a16="http://schemas.microsoft.com/office/drawing/2014/main" id="{62CE40DC-2652-2068-5516-497DF6064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037" y="1919288"/>
            <a:ext cx="3394353" cy="4351338"/>
          </a:xfrm>
          <a:prstGeom prst="rect">
            <a:avLst/>
          </a:prstGeom>
        </p:spPr>
      </p:pic>
      <p:pic>
        <p:nvPicPr>
          <p:cNvPr id="20" name="Content Placeholder 19" descr="A mountain with snow on top&#10;&#10;Description automatically generated">
            <a:extLst>
              <a:ext uri="{FF2B5EF4-FFF2-40B4-BE49-F238E27FC236}">
                <a16:creationId xmlns:a16="http://schemas.microsoft.com/office/drawing/2014/main" id="{C050CCD4-303E-B8F2-B736-8D5B1111494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8049" y="1919288"/>
            <a:ext cx="6045256" cy="4040147"/>
          </a:xfrm>
        </p:spPr>
      </p:pic>
    </p:spTree>
    <p:extLst>
      <p:ext uri="{BB962C8B-B14F-4D97-AF65-F5344CB8AC3E}">
        <p14:creationId xmlns:p14="http://schemas.microsoft.com/office/powerpoint/2010/main" val="265310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12F1-999F-12FF-3E80-00BCBB437EB6}"/>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538303BD-F0B3-1E22-5483-3672A3F5160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56559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C2B369-2CEE-5FA9-8132-7D9D9E9EBBA5}"/>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163742B6-661F-E74B-2B0D-7B4D11E606E5}"/>
              </a:ext>
            </a:extLst>
          </p:cNvPr>
          <p:cNvSpPr>
            <a:spLocks noGrp="1"/>
          </p:cNvSpPr>
          <p:nvPr>
            <p:ph type="title"/>
          </p:nvPr>
        </p:nvSpPr>
        <p:spPr/>
        <p:txBody>
          <a:bodyPr/>
          <a:lstStyle/>
          <a:p>
            <a:r>
              <a:rPr lang="en-US" altLang="zh-CN" dirty="0">
                <a:solidFill>
                  <a:srgbClr val="294B68"/>
                </a:solidFill>
              </a:rPr>
              <a:t>Current progress</a:t>
            </a:r>
            <a:endParaRPr lang="zh-CN" altLang="en-US" dirty="0">
              <a:solidFill>
                <a:srgbClr val="294B68"/>
              </a:solidFill>
            </a:endParaRPr>
          </a:p>
        </p:txBody>
      </p:sp>
      <p:pic>
        <p:nvPicPr>
          <p:cNvPr id="5" name="Content Placeholder 4" descr="A group of people sitting at a table&#10;&#10;Description automatically generated">
            <a:extLst>
              <a:ext uri="{FF2B5EF4-FFF2-40B4-BE49-F238E27FC236}">
                <a16:creationId xmlns:a16="http://schemas.microsoft.com/office/drawing/2014/main" id="{7F18419D-6CE4-93D6-BBBA-79C8B4DD1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95085" y="1888956"/>
            <a:ext cx="3753850" cy="2815387"/>
          </a:xfrm>
        </p:spPr>
      </p:pic>
      <p:pic>
        <p:nvPicPr>
          <p:cNvPr id="6" name="Picture 5">
            <a:extLst>
              <a:ext uri="{FF2B5EF4-FFF2-40B4-BE49-F238E27FC236}">
                <a16:creationId xmlns:a16="http://schemas.microsoft.com/office/drawing/2014/main" id="{A85B2BB4-663E-C5EC-F977-61BC9D8D9F6A}"/>
              </a:ext>
            </a:extLst>
          </p:cNvPr>
          <p:cNvPicPr>
            <a:picLocks noChangeAspect="1"/>
          </p:cNvPicPr>
          <p:nvPr/>
        </p:nvPicPr>
        <p:blipFill>
          <a:blip r:embed="rId4"/>
          <a:stretch>
            <a:fillRect/>
          </a:stretch>
        </p:blipFill>
        <p:spPr>
          <a:xfrm>
            <a:off x="4258980" y="1888957"/>
            <a:ext cx="3753849" cy="2815387"/>
          </a:xfrm>
          <a:prstGeom prst="rect">
            <a:avLst/>
          </a:prstGeom>
        </p:spPr>
      </p:pic>
      <p:pic>
        <p:nvPicPr>
          <p:cNvPr id="7" name="Picture 6">
            <a:extLst>
              <a:ext uri="{FF2B5EF4-FFF2-40B4-BE49-F238E27FC236}">
                <a16:creationId xmlns:a16="http://schemas.microsoft.com/office/drawing/2014/main" id="{7E2EED6E-F7AA-09A4-29DF-58017D926B5D}"/>
              </a:ext>
            </a:extLst>
          </p:cNvPr>
          <p:cNvPicPr>
            <a:picLocks noChangeAspect="1"/>
          </p:cNvPicPr>
          <p:nvPr/>
        </p:nvPicPr>
        <p:blipFill>
          <a:blip r:embed="rId5"/>
          <a:stretch>
            <a:fillRect/>
          </a:stretch>
        </p:blipFill>
        <p:spPr>
          <a:xfrm>
            <a:off x="337537" y="1888957"/>
            <a:ext cx="3739187" cy="2815388"/>
          </a:xfrm>
          <a:prstGeom prst="rect">
            <a:avLst/>
          </a:prstGeom>
        </p:spPr>
      </p:pic>
      <p:sp>
        <p:nvSpPr>
          <p:cNvPr id="8" name="Content Placeholder 2">
            <a:extLst>
              <a:ext uri="{FF2B5EF4-FFF2-40B4-BE49-F238E27FC236}">
                <a16:creationId xmlns:a16="http://schemas.microsoft.com/office/drawing/2014/main" id="{72B42AE8-F9C6-5455-0587-79F1A3C45DEF}"/>
              </a:ext>
            </a:extLst>
          </p:cNvPr>
          <p:cNvSpPr txBox="1">
            <a:spLocks/>
          </p:cNvSpPr>
          <p:nvPr/>
        </p:nvSpPr>
        <p:spPr>
          <a:xfrm>
            <a:off x="337537" y="4601824"/>
            <a:ext cx="5673821" cy="262280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dirty="0">
                <a:solidFill>
                  <a:srgbClr val="294B68"/>
                </a:solidFill>
              </a:rPr>
              <a:t>Data scraping from Silvics almost done</a:t>
            </a:r>
          </a:p>
          <a:p>
            <a:r>
              <a:rPr lang="en-US" altLang="zh-CN" sz="1400" dirty="0">
                <a:solidFill>
                  <a:srgbClr val="294B68"/>
                </a:solidFill>
              </a:rPr>
              <a:t>Collected tree cores from more than 600 individuals</a:t>
            </a:r>
          </a:p>
          <a:p>
            <a:r>
              <a:rPr lang="en-US" altLang="zh-CN" sz="1400" dirty="0">
                <a:solidFill>
                  <a:srgbClr val="294B68"/>
                </a:solidFill>
              </a:rPr>
              <a:t>Mounting cores</a:t>
            </a:r>
          </a:p>
          <a:p>
            <a:endParaRPr lang="zh-CN" altLang="en-US" sz="3200" dirty="0">
              <a:solidFill>
                <a:srgbClr val="294B68"/>
              </a:solidFill>
            </a:endParaRPr>
          </a:p>
        </p:txBody>
      </p:sp>
    </p:spTree>
    <p:extLst>
      <p:ext uri="{BB962C8B-B14F-4D97-AF65-F5344CB8AC3E}">
        <p14:creationId xmlns:p14="http://schemas.microsoft.com/office/powerpoint/2010/main" val="1039650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D22DF8-A475-9738-B9DB-12FE6B3E1F3A}"/>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66E13CE1-3341-4ED1-AA4B-84D7B19FE9AF}"/>
              </a:ext>
            </a:extLst>
          </p:cNvPr>
          <p:cNvSpPr>
            <a:spLocks noGrp="1"/>
          </p:cNvSpPr>
          <p:nvPr>
            <p:ph type="title"/>
          </p:nvPr>
        </p:nvSpPr>
        <p:spPr/>
        <p:txBody>
          <a:bodyPr/>
          <a:lstStyle/>
          <a:p>
            <a:r>
              <a:rPr lang="en-US" altLang="zh-CN" dirty="0"/>
              <a:t>Timelines for milestones for PhD</a:t>
            </a:r>
            <a:endParaRPr lang="zh-CN" altLang="en-US" dirty="0"/>
          </a:p>
        </p:txBody>
      </p:sp>
      <p:pic>
        <p:nvPicPr>
          <p:cNvPr id="5" name="Content Placeholder 4" descr="A black and white diagram&#10;&#10;Description automatically generated">
            <a:extLst>
              <a:ext uri="{FF2B5EF4-FFF2-40B4-BE49-F238E27FC236}">
                <a16:creationId xmlns:a16="http://schemas.microsoft.com/office/drawing/2014/main" id="{C89DE7D8-468D-AB59-D76F-B4F2B751CC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994125"/>
            <a:ext cx="12112292" cy="1719543"/>
          </a:xfrm>
        </p:spPr>
      </p:pic>
    </p:spTree>
    <p:extLst>
      <p:ext uri="{BB962C8B-B14F-4D97-AF65-F5344CB8AC3E}">
        <p14:creationId xmlns:p14="http://schemas.microsoft.com/office/powerpoint/2010/main" val="2578523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C6E0-91CE-63AE-4681-F194CF3797E2}"/>
              </a:ext>
            </a:extLst>
          </p:cNvPr>
          <p:cNvSpPr>
            <a:spLocks noGrp="1"/>
          </p:cNvSpPr>
          <p:nvPr>
            <p:ph type="title"/>
          </p:nvPr>
        </p:nvSpPr>
        <p:spPr/>
        <p:txBody>
          <a:bodyPr/>
          <a:lstStyle/>
          <a:p>
            <a:r>
              <a:rPr lang="en-US" altLang="zh-CN" dirty="0"/>
              <a:t>Key references</a:t>
            </a:r>
            <a:endParaRPr lang="zh-CN" altLang="en-US" dirty="0"/>
          </a:p>
        </p:txBody>
      </p:sp>
      <p:sp>
        <p:nvSpPr>
          <p:cNvPr id="3" name="Content Placeholder 2">
            <a:extLst>
              <a:ext uri="{FF2B5EF4-FFF2-40B4-BE49-F238E27FC236}">
                <a16:creationId xmlns:a16="http://schemas.microsoft.com/office/drawing/2014/main" id="{40D1D942-7701-1CAB-0250-FDD92EC045D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301492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0A29-F981-7149-C9A8-772817086EDD}"/>
              </a:ext>
            </a:extLst>
          </p:cNvPr>
          <p:cNvSpPr>
            <a:spLocks noGrp="1"/>
          </p:cNvSpPr>
          <p:nvPr>
            <p:ph type="title"/>
          </p:nvPr>
        </p:nvSpPr>
        <p:spPr/>
        <p:txBody>
          <a:bodyPr/>
          <a:lstStyle/>
          <a:p>
            <a:endParaRPr lang="zh-CN" altLang="en-US" dirty="0"/>
          </a:p>
        </p:txBody>
      </p:sp>
      <p:sp>
        <p:nvSpPr>
          <p:cNvPr id="3" name="Content Placeholder 2">
            <a:extLst>
              <a:ext uri="{FF2B5EF4-FFF2-40B4-BE49-F238E27FC236}">
                <a16:creationId xmlns:a16="http://schemas.microsoft.com/office/drawing/2014/main" id="{41BDEE8C-0FC6-284B-8E38-8C07C8110B5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92300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763F-E876-7027-12E7-A32A44907118}"/>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6E66FE21-187E-6FE3-39DF-BC46F6182F99}"/>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80521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dy of water with trees and clouds&#10;&#10;Description automatically generated">
            <a:extLst>
              <a:ext uri="{FF2B5EF4-FFF2-40B4-BE49-F238E27FC236}">
                <a16:creationId xmlns:a16="http://schemas.microsoft.com/office/drawing/2014/main" id="{3AE2CE4B-9C28-F8D3-A7EC-04E54DB2DDE4}"/>
              </a:ext>
            </a:extLst>
          </p:cNvPr>
          <p:cNvPicPr>
            <a:picLocks noChangeAspect="1"/>
          </p:cNvPicPr>
          <p:nvPr/>
        </p:nvPicPr>
        <p:blipFill>
          <a:blip r:embed="rId2">
            <a:extLst>
              <a:ext uri="{28A0092B-C50C-407E-A947-70E740481C1C}">
                <a14:useLocalDpi xmlns:a14="http://schemas.microsoft.com/office/drawing/2010/main" val="0"/>
              </a:ext>
            </a:extLst>
          </a:blip>
          <a:srcRect l="13818" b="9091"/>
          <a:stretch/>
        </p:blipFill>
        <p:spPr>
          <a:xfrm>
            <a:off x="0" y="0"/>
            <a:ext cx="8668492" cy="6857990"/>
          </a:xfrm>
          <a:prstGeom prst="rect">
            <a:avLst/>
          </a:prstGeom>
        </p:spPr>
      </p:pic>
      <p:sp>
        <p:nvSpPr>
          <p:cNvPr id="12" name="Rectangle 11">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28F33F-C0F7-1419-35B4-2FE34FF51D80}"/>
              </a:ext>
            </a:extLst>
          </p:cNvPr>
          <p:cNvSpPr>
            <a:spLocks noGrp="1"/>
          </p:cNvSpPr>
          <p:nvPr>
            <p:ph type="title"/>
          </p:nvPr>
        </p:nvSpPr>
        <p:spPr>
          <a:xfrm>
            <a:off x="8370470" y="1161288"/>
            <a:ext cx="3438144" cy="1124712"/>
          </a:xfrm>
        </p:spPr>
        <p:txBody>
          <a:bodyPr anchor="b">
            <a:normAutofit/>
          </a:bodyPr>
          <a:lstStyle/>
          <a:p>
            <a:r>
              <a:rPr lang="en-US" altLang="zh-CN" sz="2800" dirty="0">
                <a:solidFill>
                  <a:schemeClr val="tx2">
                    <a:lumMod val="90000"/>
                    <a:lumOff val="10000"/>
                  </a:schemeClr>
                </a:solidFill>
              </a:rPr>
              <a:t>Table of content</a:t>
            </a:r>
            <a:endParaRPr lang="zh-CN" altLang="en-US" sz="2800" dirty="0">
              <a:solidFill>
                <a:schemeClr val="tx2">
                  <a:lumMod val="90000"/>
                  <a:lumOff val="10000"/>
                </a:schemeClr>
              </a:solidFill>
            </a:endParaRP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9E83079-682D-54E6-B019-6B152CF54F2B}"/>
              </a:ext>
            </a:extLst>
          </p:cNvPr>
          <p:cNvSpPr>
            <a:spLocks noGrp="1"/>
          </p:cNvSpPr>
          <p:nvPr>
            <p:ph idx="1"/>
          </p:nvPr>
        </p:nvSpPr>
        <p:spPr>
          <a:xfrm>
            <a:off x="8370470" y="2718054"/>
            <a:ext cx="3438906" cy="3207258"/>
          </a:xfrm>
        </p:spPr>
        <p:txBody>
          <a:bodyPr anchor="t">
            <a:normAutofit/>
          </a:bodyPr>
          <a:lstStyle/>
          <a:p>
            <a:r>
              <a:rPr lang="en-US" altLang="zh-CN" sz="1700" dirty="0">
                <a:solidFill>
                  <a:schemeClr val="tx2">
                    <a:lumMod val="90000"/>
                    <a:lumOff val="10000"/>
                  </a:schemeClr>
                </a:solidFill>
              </a:rPr>
              <a:t>Personal background</a:t>
            </a:r>
          </a:p>
          <a:p>
            <a:r>
              <a:rPr lang="en-US" altLang="zh-CN" sz="1700" dirty="0">
                <a:solidFill>
                  <a:schemeClr val="tx2">
                    <a:lumMod val="90000"/>
                    <a:lumOff val="10000"/>
                  </a:schemeClr>
                </a:solidFill>
              </a:rPr>
              <a:t>Research chapters</a:t>
            </a:r>
          </a:p>
          <a:p>
            <a:r>
              <a:rPr lang="en-US" altLang="zh-CN" sz="1700" dirty="0">
                <a:solidFill>
                  <a:schemeClr val="tx2">
                    <a:lumMod val="90000"/>
                    <a:lumOff val="10000"/>
                  </a:schemeClr>
                </a:solidFill>
              </a:rPr>
              <a:t>Milestones timeline</a:t>
            </a:r>
          </a:p>
          <a:p>
            <a:endParaRPr lang="zh-CN" altLang="en-US" sz="1700" dirty="0">
              <a:solidFill>
                <a:schemeClr val="tx2">
                  <a:lumMod val="90000"/>
                  <a:lumOff val="10000"/>
                </a:schemeClr>
              </a:solidFill>
            </a:endParaRPr>
          </a:p>
        </p:txBody>
      </p:sp>
      <p:sp>
        <p:nvSpPr>
          <p:cNvPr id="6" name="Rectangle 5">
            <a:extLst>
              <a:ext uri="{FF2B5EF4-FFF2-40B4-BE49-F238E27FC236}">
                <a16:creationId xmlns:a16="http://schemas.microsoft.com/office/drawing/2014/main" id="{FE5ABD0A-ECC1-7041-873A-B788BB9977FD}"/>
              </a:ext>
            </a:extLst>
          </p:cNvPr>
          <p:cNvSpPr/>
          <p:nvPr/>
        </p:nvSpPr>
        <p:spPr>
          <a:xfrm>
            <a:off x="8370470" y="637674"/>
            <a:ext cx="857751" cy="6617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124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0248-4F53-E799-FF95-9E1E368F5BD7}"/>
              </a:ext>
            </a:extLst>
          </p:cNvPr>
          <p:cNvSpPr>
            <a:spLocks noGrp="1"/>
          </p:cNvSpPr>
          <p:nvPr>
            <p:ph type="title"/>
          </p:nvPr>
        </p:nvSpPr>
        <p:spPr>
          <a:xfrm>
            <a:off x="587572" y="261489"/>
            <a:ext cx="5990068" cy="1503181"/>
          </a:xfrm>
        </p:spPr>
        <p:txBody>
          <a:bodyPr anchor="t">
            <a:normAutofit/>
          </a:bodyPr>
          <a:lstStyle/>
          <a:p>
            <a:r>
              <a:rPr lang="en-US" altLang="zh-CN" sz="4000" dirty="0">
                <a:solidFill>
                  <a:schemeClr val="tx2">
                    <a:lumMod val="90000"/>
                    <a:lumOff val="10000"/>
                  </a:schemeClr>
                </a:solidFill>
              </a:rPr>
              <a:t>My personal background</a:t>
            </a:r>
            <a:endParaRPr lang="zh-CN" altLang="en-US" sz="4000" dirty="0">
              <a:solidFill>
                <a:schemeClr val="tx2">
                  <a:lumMod val="90000"/>
                  <a:lumOff val="10000"/>
                </a:schemeClr>
              </a:solidFill>
            </a:endParaRPr>
          </a:p>
        </p:txBody>
      </p:sp>
      <p:pic>
        <p:nvPicPr>
          <p:cNvPr id="17" name="Picture 16" descr="A person holding a flower&#10;&#10;Description automatically generated">
            <a:extLst>
              <a:ext uri="{FF2B5EF4-FFF2-40B4-BE49-F238E27FC236}">
                <a16:creationId xmlns:a16="http://schemas.microsoft.com/office/drawing/2014/main" id="{BBBCC58A-6C1F-B2B5-F0FA-C354D12C1440}"/>
              </a:ext>
            </a:extLst>
          </p:cNvPr>
          <p:cNvPicPr>
            <a:picLocks noChangeAspect="1"/>
          </p:cNvPicPr>
          <p:nvPr/>
        </p:nvPicPr>
        <p:blipFill>
          <a:blip r:embed="rId3">
            <a:extLst>
              <a:ext uri="{28A0092B-C50C-407E-A947-70E740481C1C}">
                <a14:useLocalDpi xmlns:a14="http://schemas.microsoft.com/office/drawing/2010/main" val="0"/>
              </a:ext>
            </a:extLst>
          </a:blip>
          <a:srcRect l="92" r="5" b="5"/>
          <a:stretch/>
        </p:blipFill>
        <p:spPr>
          <a:xfrm>
            <a:off x="9220761" y="126546"/>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11" name="Picture 10" descr="A person in a graduation gown&#10;&#10;Description automatically generated">
            <a:hlinkClick r:id="rId4" action="ppaction://hlinksldjump"/>
            <a:extLst>
              <a:ext uri="{FF2B5EF4-FFF2-40B4-BE49-F238E27FC236}">
                <a16:creationId xmlns:a16="http://schemas.microsoft.com/office/drawing/2014/main" id="{93A998D7-E357-4A83-675A-19A12DC5AE5D}"/>
              </a:ext>
            </a:extLst>
          </p:cNvPr>
          <p:cNvPicPr>
            <a:picLocks noChangeAspect="1"/>
          </p:cNvPicPr>
          <p:nvPr/>
        </p:nvPicPr>
        <p:blipFill>
          <a:blip r:embed="rId5">
            <a:extLst>
              <a:ext uri="{28A0092B-C50C-407E-A947-70E740481C1C}">
                <a14:useLocalDpi xmlns:a14="http://schemas.microsoft.com/office/drawing/2010/main" val="0"/>
              </a:ext>
            </a:extLst>
          </a:blip>
          <a:srcRect r="-2" b="10250"/>
          <a:stretch/>
        </p:blipFill>
        <p:spPr>
          <a:xfrm>
            <a:off x="2755014" y="744100"/>
            <a:ext cx="2624693" cy="3528992"/>
          </a:xfrm>
          <a:custGeom>
            <a:avLst/>
            <a:gdLst/>
            <a:ahLst/>
            <a:cxnLst/>
            <a:rect l="l" t="t" r="r" b="b"/>
            <a:pathLst>
              <a:path w="2857499" h="3842018">
                <a:moveTo>
                  <a:pt x="0" y="0"/>
                </a:moveTo>
                <a:lnTo>
                  <a:pt x="2857499" y="0"/>
                </a:lnTo>
                <a:lnTo>
                  <a:pt x="2857499" y="3799815"/>
                </a:lnTo>
                <a:lnTo>
                  <a:pt x="2408465" y="3766458"/>
                </a:lnTo>
                <a:lnTo>
                  <a:pt x="0" y="3842018"/>
                </a:lnTo>
                <a:close/>
              </a:path>
            </a:pathLst>
          </a:custGeom>
        </p:spPr>
      </p:pic>
      <p:pic>
        <p:nvPicPr>
          <p:cNvPr id="15" name="Picture 14" descr="A person in a white dress&#10;&#10;Description automatically generated">
            <a:extLst>
              <a:ext uri="{FF2B5EF4-FFF2-40B4-BE49-F238E27FC236}">
                <a16:creationId xmlns:a16="http://schemas.microsoft.com/office/drawing/2014/main" id="{2A4C84FF-7FD5-F1E0-E3A1-EE8ABFFD702D}"/>
              </a:ext>
            </a:extLst>
          </p:cNvPr>
          <p:cNvPicPr>
            <a:picLocks noChangeAspect="1"/>
          </p:cNvPicPr>
          <p:nvPr/>
        </p:nvPicPr>
        <p:blipFill>
          <a:blip r:embed="rId6">
            <a:extLst>
              <a:ext uri="{28A0092B-C50C-407E-A947-70E740481C1C}">
                <a14:useLocalDpi xmlns:a14="http://schemas.microsoft.com/office/drawing/2010/main" val="0"/>
              </a:ext>
            </a:extLst>
          </a:blip>
          <a:srcRect t="23721" r="1" b="11465"/>
          <a:stretch/>
        </p:blipFill>
        <p:spPr>
          <a:xfrm>
            <a:off x="5988757" y="1195731"/>
            <a:ext cx="2622953" cy="3695751"/>
          </a:xfrm>
          <a:custGeom>
            <a:avLst/>
            <a:gdLst/>
            <a:ahLst/>
            <a:cxnLst/>
            <a:rect l="l" t="t" r="r" b="b"/>
            <a:pathLst>
              <a:path w="2857499" h="4026237">
                <a:moveTo>
                  <a:pt x="0" y="0"/>
                </a:moveTo>
                <a:lnTo>
                  <a:pt x="2857499" y="0"/>
                </a:lnTo>
                <a:lnTo>
                  <a:pt x="2857499" y="4026237"/>
                </a:lnTo>
                <a:lnTo>
                  <a:pt x="0" y="3813966"/>
                </a:lnTo>
                <a:close/>
              </a:path>
            </a:pathLst>
          </a:custGeom>
        </p:spPr>
      </p:pic>
      <p:pic>
        <p:nvPicPr>
          <p:cNvPr id="9" name="Content Placeholder 8" descr="A person smiling and a child&#10;&#10;Description automatically generated">
            <a:extLst>
              <a:ext uri="{FF2B5EF4-FFF2-40B4-BE49-F238E27FC236}">
                <a16:creationId xmlns:a16="http://schemas.microsoft.com/office/drawing/2014/main" id="{DAA9A2C2-CDE6-FD52-092F-4A2A57D33CE7}"/>
              </a:ext>
            </a:extLst>
          </p:cNvPr>
          <p:cNvPicPr>
            <a:picLocks noChangeAspect="1"/>
          </p:cNvPicPr>
          <p:nvPr/>
        </p:nvPicPr>
        <p:blipFill>
          <a:blip r:embed="rId7">
            <a:extLst>
              <a:ext uri="{28A0092B-C50C-407E-A947-70E740481C1C}">
                <a14:useLocalDpi xmlns:a14="http://schemas.microsoft.com/office/drawing/2010/main" val="0"/>
              </a:ext>
            </a:extLst>
          </a:blip>
          <a:srcRect l="53050" t="33119" r="-31" b="-3"/>
          <a:stretch/>
        </p:blipFill>
        <p:spPr>
          <a:xfrm>
            <a:off x="261165" y="1870782"/>
            <a:ext cx="2189323" cy="2345486"/>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sp>
        <p:nvSpPr>
          <p:cNvPr id="30" name="Content Placeholder 20">
            <a:extLst>
              <a:ext uri="{FF2B5EF4-FFF2-40B4-BE49-F238E27FC236}">
                <a16:creationId xmlns:a16="http://schemas.microsoft.com/office/drawing/2014/main" id="{713FBBEE-A6FA-DA68-26E9-34CDC3CC1576}"/>
              </a:ext>
            </a:extLst>
          </p:cNvPr>
          <p:cNvSpPr txBox="1">
            <a:spLocks/>
          </p:cNvSpPr>
          <p:nvPr/>
        </p:nvSpPr>
        <p:spPr>
          <a:xfrm>
            <a:off x="3069884" y="4322543"/>
            <a:ext cx="2848603" cy="86632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Beijing Normal University-Hong Kong Baptist University United International College</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Zhuhai, China</a:t>
            </a:r>
          </a:p>
        </p:txBody>
      </p:sp>
      <p:sp>
        <p:nvSpPr>
          <p:cNvPr id="31" name="Content Placeholder 20">
            <a:extLst>
              <a:ext uri="{FF2B5EF4-FFF2-40B4-BE49-F238E27FC236}">
                <a16:creationId xmlns:a16="http://schemas.microsoft.com/office/drawing/2014/main" id="{2426E3AA-3145-A281-BB23-E2B7D62E7D14}"/>
              </a:ext>
            </a:extLst>
          </p:cNvPr>
          <p:cNvSpPr txBox="1">
            <a:spLocks/>
          </p:cNvSpPr>
          <p:nvPr/>
        </p:nvSpPr>
        <p:spPr>
          <a:xfrm>
            <a:off x="6250284" y="4291699"/>
            <a:ext cx="2848603" cy="86632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University of Michigan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Ann Arbor, US</a:t>
            </a:r>
          </a:p>
        </p:txBody>
      </p:sp>
      <p:sp>
        <p:nvSpPr>
          <p:cNvPr id="32" name="Content Placeholder 20">
            <a:extLst>
              <a:ext uri="{FF2B5EF4-FFF2-40B4-BE49-F238E27FC236}">
                <a16:creationId xmlns:a16="http://schemas.microsoft.com/office/drawing/2014/main" id="{62860FDE-0293-96DC-BA08-7646C9C5D832}"/>
              </a:ext>
            </a:extLst>
          </p:cNvPr>
          <p:cNvSpPr txBox="1">
            <a:spLocks/>
          </p:cNvSpPr>
          <p:nvPr/>
        </p:nvSpPr>
        <p:spPr>
          <a:xfrm>
            <a:off x="9324908" y="4216268"/>
            <a:ext cx="2848603" cy="8663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Tropical Botanical Garden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China</a:t>
            </a:r>
          </a:p>
        </p:txBody>
      </p:sp>
      <p:sp>
        <p:nvSpPr>
          <p:cNvPr id="21" name="Content Placeholder 20">
            <a:extLst>
              <a:ext uri="{FF2B5EF4-FFF2-40B4-BE49-F238E27FC236}">
                <a16:creationId xmlns:a16="http://schemas.microsoft.com/office/drawing/2014/main" id="{0EDA9048-6821-FAC5-0878-5B94579A4DAA}"/>
              </a:ext>
            </a:extLst>
          </p:cNvPr>
          <p:cNvSpPr>
            <a:spLocks noGrp="1"/>
          </p:cNvSpPr>
          <p:nvPr>
            <p:ph idx="1"/>
          </p:nvPr>
        </p:nvSpPr>
        <p:spPr>
          <a:xfrm>
            <a:off x="587572" y="4475577"/>
            <a:ext cx="2345542" cy="498565"/>
          </a:xfrm>
        </p:spPr>
        <p:txBody>
          <a:bodyPr>
            <a:normAutofit/>
          </a:bodyPr>
          <a:lstStyle/>
          <a:p>
            <a:pPr marL="0" indent="0">
              <a:buNone/>
            </a:pPr>
            <a:r>
              <a:rPr lang="en-US" sz="2400" b="1" dirty="0">
                <a:solidFill>
                  <a:schemeClr val="bg1">
                    <a:alpha val="80000"/>
                  </a:schemeClr>
                </a:solidFill>
                <a:effectLst>
                  <a:outerShdw blurRad="38100" dist="38100" dir="2700000" algn="tl">
                    <a:srgbClr val="000000">
                      <a:alpha val="43137"/>
                    </a:srgbClr>
                  </a:outerShdw>
                </a:effectLst>
              </a:rPr>
              <a:t>Harbin, China</a:t>
            </a:r>
          </a:p>
        </p:txBody>
      </p:sp>
    </p:spTree>
    <p:extLst>
      <p:ext uri="{BB962C8B-B14F-4D97-AF65-F5344CB8AC3E}">
        <p14:creationId xmlns:p14="http://schemas.microsoft.com/office/powerpoint/2010/main" val="1851864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2C281-19CD-350F-43A0-68E53B83E43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E85AF47-4772-F315-2C10-3857E75AE6A6}"/>
              </a:ext>
            </a:extLst>
          </p:cNvPr>
          <p:cNvSpPr/>
          <p:nvPr/>
        </p:nvSpPr>
        <p:spPr>
          <a:xfrm>
            <a:off x="1868905" y="1515979"/>
            <a:ext cx="10070432" cy="3236495"/>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1F25C5F4-B3A4-DB6E-A20D-5CA9EADBA7B9}"/>
              </a:ext>
            </a:extLst>
          </p:cNvPr>
          <p:cNvSpPr/>
          <p:nvPr/>
        </p:nvSpPr>
        <p:spPr>
          <a:xfrm>
            <a:off x="252663" y="2105526"/>
            <a:ext cx="10070432" cy="3236495"/>
          </a:xfrm>
          <a:prstGeom prst="rect">
            <a:avLst/>
          </a:prstGeom>
          <a:solidFill>
            <a:schemeClr val="bg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Content Placeholder 4" descr="A collage of several images of a beach&#10;&#10;Description automatically generated">
            <a:extLst>
              <a:ext uri="{FF2B5EF4-FFF2-40B4-BE49-F238E27FC236}">
                <a16:creationId xmlns:a16="http://schemas.microsoft.com/office/drawing/2014/main" id="{25914DA4-433E-2157-EB74-C58B03728B88}"/>
              </a:ext>
            </a:extLst>
          </p:cNvPr>
          <p:cNvPicPr>
            <a:picLocks noChangeAspect="1"/>
          </p:cNvPicPr>
          <p:nvPr/>
        </p:nvPicPr>
        <p:blipFill>
          <a:blip r:embed="rId3">
            <a:extLst>
              <a:ext uri="{28A0092B-C50C-407E-A947-70E740481C1C}">
                <a14:useLocalDpi xmlns:a14="http://schemas.microsoft.com/office/drawing/2010/main" val="0"/>
              </a:ext>
            </a:extLst>
          </a:blip>
          <a:srcRect l="130" r="49916" b="57471"/>
          <a:stretch/>
        </p:blipFill>
        <p:spPr>
          <a:xfrm>
            <a:off x="484632" y="2506674"/>
            <a:ext cx="3517119" cy="1838506"/>
          </a:xfrm>
          <a:prstGeom prst="rect">
            <a:avLst/>
          </a:prstGeom>
          <a:solidFill>
            <a:schemeClr val="bg1">
              <a:lumMod val="75000"/>
            </a:schemeClr>
          </a:solidFill>
        </p:spPr>
      </p:pic>
      <p:pic>
        <p:nvPicPr>
          <p:cNvPr id="9" name="Content Placeholder 4" descr="A collage of several images of a beach&#10;&#10;Description automatically generated">
            <a:extLst>
              <a:ext uri="{FF2B5EF4-FFF2-40B4-BE49-F238E27FC236}">
                <a16:creationId xmlns:a16="http://schemas.microsoft.com/office/drawing/2014/main" id="{2B2909C1-4D70-EE18-7827-24DD237ED2E0}"/>
              </a:ext>
            </a:extLst>
          </p:cNvPr>
          <p:cNvPicPr>
            <a:picLocks noChangeAspect="1"/>
          </p:cNvPicPr>
          <p:nvPr/>
        </p:nvPicPr>
        <p:blipFill>
          <a:blip r:embed="rId3">
            <a:extLst>
              <a:ext uri="{28A0092B-C50C-407E-A947-70E740481C1C}">
                <a14:useLocalDpi xmlns:a14="http://schemas.microsoft.com/office/drawing/2010/main" val="0"/>
              </a:ext>
            </a:extLst>
          </a:blip>
          <a:srcRect l="130" t="48331" r="41465"/>
          <a:stretch/>
        </p:blipFill>
        <p:spPr>
          <a:xfrm>
            <a:off x="4310676" y="2506673"/>
            <a:ext cx="3537345" cy="1838507"/>
          </a:xfrm>
          <a:prstGeom prst="rect">
            <a:avLst/>
          </a:prstGeom>
        </p:spPr>
      </p:pic>
      <p:pic>
        <p:nvPicPr>
          <p:cNvPr id="10" name="Content Placeholder 4" descr="A collage of several images of a beach&#10;&#10;Description automatically generated">
            <a:extLst>
              <a:ext uri="{FF2B5EF4-FFF2-40B4-BE49-F238E27FC236}">
                <a16:creationId xmlns:a16="http://schemas.microsoft.com/office/drawing/2014/main" id="{EFC9BC34-4659-1ED9-1989-6EE566B3662B}"/>
              </a:ext>
            </a:extLst>
          </p:cNvPr>
          <p:cNvPicPr>
            <a:picLocks noChangeAspect="1"/>
          </p:cNvPicPr>
          <p:nvPr/>
        </p:nvPicPr>
        <p:blipFill>
          <a:blip r:embed="rId3">
            <a:extLst>
              <a:ext uri="{28A0092B-C50C-407E-A947-70E740481C1C}">
                <a14:useLocalDpi xmlns:a14="http://schemas.microsoft.com/office/drawing/2010/main" val="0"/>
              </a:ext>
            </a:extLst>
          </a:blip>
          <a:srcRect l="58727" t="56197" r="74" b="7937"/>
          <a:stretch/>
        </p:blipFill>
        <p:spPr>
          <a:xfrm>
            <a:off x="8162336" y="2506674"/>
            <a:ext cx="3517120" cy="1838506"/>
          </a:xfrm>
          <a:prstGeom prst="rect">
            <a:avLst/>
          </a:prstGeom>
        </p:spPr>
      </p:pic>
      <p:sp>
        <p:nvSpPr>
          <p:cNvPr id="4" name="Title 1">
            <a:extLst>
              <a:ext uri="{FF2B5EF4-FFF2-40B4-BE49-F238E27FC236}">
                <a16:creationId xmlns:a16="http://schemas.microsoft.com/office/drawing/2014/main" id="{4CA58024-AFCE-2AAD-EF18-A789E10A57FD}"/>
              </a:ext>
            </a:extLst>
          </p:cNvPr>
          <p:cNvSpPr>
            <a:spLocks noGrp="1"/>
          </p:cNvSpPr>
          <p:nvPr>
            <p:ph type="title"/>
          </p:nvPr>
        </p:nvSpPr>
        <p:spPr>
          <a:xfrm>
            <a:off x="587572" y="261489"/>
            <a:ext cx="5990068" cy="1503181"/>
          </a:xfrm>
        </p:spPr>
        <p:txBody>
          <a:bodyPr anchor="t">
            <a:normAutofit/>
          </a:bodyPr>
          <a:lstStyle/>
          <a:p>
            <a:r>
              <a:rPr lang="en-US" altLang="zh-CN" sz="4000" dirty="0">
                <a:solidFill>
                  <a:schemeClr val="tx2">
                    <a:lumMod val="90000"/>
                    <a:lumOff val="10000"/>
                  </a:schemeClr>
                </a:solidFill>
              </a:rPr>
              <a:t>Seagrass conservation</a:t>
            </a:r>
            <a:endParaRPr lang="zh-CN" altLang="en-US" sz="4000" dirty="0">
              <a:solidFill>
                <a:schemeClr val="tx2">
                  <a:lumMod val="90000"/>
                  <a:lumOff val="10000"/>
                </a:schemeClr>
              </a:solidFill>
            </a:endParaRPr>
          </a:p>
        </p:txBody>
      </p:sp>
    </p:spTree>
    <p:extLst>
      <p:ext uri="{BB962C8B-B14F-4D97-AF65-F5344CB8AC3E}">
        <p14:creationId xmlns:p14="http://schemas.microsoft.com/office/powerpoint/2010/main" val="4278173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2EC6F8-BB88-9A9D-6B3B-AEAE2950AAF6}"/>
              </a:ext>
            </a:extLst>
          </p:cNvPr>
          <p:cNvSpPr/>
          <p:nvPr/>
        </p:nvSpPr>
        <p:spPr>
          <a:xfrm>
            <a:off x="6096000" y="-8680"/>
            <a:ext cx="6099146" cy="6866679"/>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7A4849DD-64C1-670E-E34F-C2592095DFDD}"/>
              </a:ext>
            </a:extLst>
          </p:cNvPr>
          <p:cNvSpPr>
            <a:spLocks noGrp="1"/>
          </p:cNvSpPr>
          <p:nvPr>
            <p:ph type="title"/>
          </p:nvPr>
        </p:nvSpPr>
        <p:spPr>
          <a:xfrm>
            <a:off x="8228518" y="3082008"/>
            <a:ext cx="3409926" cy="973556"/>
          </a:xfrm>
        </p:spPr>
        <p:txBody>
          <a:bodyPr>
            <a:normAutofit/>
          </a:bodyPr>
          <a:lstStyle/>
          <a:p>
            <a:pPr algn="ctr"/>
            <a:r>
              <a:rPr lang="en-US" altLang="zh-CN" sz="2400" dirty="0">
                <a:solidFill>
                  <a:srgbClr val="294B68"/>
                </a:solidFill>
                <a:latin typeface="Bahnschrift Condensed" panose="020B0502040204020203" pitchFamily="34" charset="0"/>
              </a:rPr>
              <a:t>Wang </a:t>
            </a:r>
            <a:r>
              <a:rPr lang="en-US" altLang="zh-CN" sz="2400" i="1" dirty="0">
                <a:solidFill>
                  <a:srgbClr val="294B68"/>
                </a:solidFill>
                <a:latin typeface="Bahnschrift Condensed" panose="020B0502040204020203" pitchFamily="34" charset="0"/>
              </a:rPr>
              <a:t>et al</a:t>
            </a:r>
            <a:r>
              <a:rPr lang="en-US" altLang="zh-CN" sz="2400" dirty="0">
                <a:solidFill>
                  <a:srgbClr val="294B68"/>
                </a:solidFill>
                <a:latin typeface="Bahnschrift Condensed" panose="020B0502040204020203" pitchFamily="34" charset="0"/>
              </a:rPr>
              <a:t>. (2022). </a:t>
            </a:r>
            <a:r>
              <a:rPr lang="en-US" altLang="zh-CN" sz="2400" i="1" dirty="0">
                <a:solidFill>
                  <a:srgbClr val="294B68"/>
                </a:solidFill>
                <a:latin typeface="Bahnschrift Condensed" panose="020B0502040204020203" pitchFamily="34" charset="0"/>
              </a:rPr>
              <a:t>Forests</a:t>
            </a:r>
            <a:endParaRPr lang="zh-CN" altLang="en-US" sz="2400" dirty="0">
              <a:solidFill>
                <a:srgbClr val="294B68"/>
              </a:solidFill>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4F5BCA6E-32E3-796A-60C6-293EB6E7A31E}"/>
              </a:ext>
            </a:extLst>
          </p:cNvPr>
          <p:cNvSpPr>
            <a:spLocks noGrp="1"/>
          </p:cNvSpPr>
          <p:nvPr>
            <p:ph idx="1"/>
          </p:nvPr>
        </p:nvSpPr>
        <p:spPr>
          <a:xfrm>
            <a:off x="6400787" y="4055564"/>
            <a:ext cx="5673821" cy="2622808"/>
          </a:xfrm>
        </p:spPr>
        <p:txBody>
          <a:bodyPr anchor="ctr">
            <a:normAutofit/>
          </a:bodyPr>
          <a:lstStyle/>
          <a:p>
            <a:r>
              <a:rPr lang="en-US" altLang="zh-CN" sz="1400" dirty="0">
                <a:solidFill>
                  <a:srgbClr val="294B68"/>
                </a:solidFill>
              </a:rPr>
              <a:t>Dendrochronology + Bayesian analysis</a:t>
            </a:r>
          </a:p>
          <a:p>
            <a:r>
              <a:rPr lang="en-US" altLang="zh-CN" sz="1400" dirty="0">
                <a:solidFill>
                  <a:srgbClr val="294B68"/>
                </a:solidFill>
              </a:rPr>
              <a:t>Southern populations were more vulnerable to rising temperatures</a:t>
            </a:r>
          </a:p>
          <a:p>
            <a:r>
              <a:rPr lang="en-US" altLang="zh-CN" sz="1400" dirty="0">
                <a:solidFill>
                  <a:srgbClr val="294B68"/>
                </a:solidFill>
              </a:rPr>
              <a:t>populations respond differently to environmental stress</a:t>
            </a:r>
          </a:p>
          <a:p>
            <a:r>
              <a:rPr lang="en-US" altLang="zh-CN" sz="1400" dirty="0">
                <a:solidFill>
                  <a:srgbClr val="294B68"/>
                </a:solidFill>
              </a:rPr>
              <a:t>Models at finer resolution</a:t>
            </a:r>
          </a:p>
          <a:p>
            <a:endParaRPr lang="zh-CN" altLang="en-US" sz="3200" dirty="0">
              <a:solidFill>
                <a:srgbClr val="294B68"/>
              </a:solidFill>
            </a:endParaRPr>
          </a:p>
        </p:txBody>
      </p:sp>
      <p:pic>
        <p:nvPicPr>
          <p:cNvPr id="8" name="图片 1">
            <a:extLst>
              <a:ext uri="{FF2B5EF4-FFF2-40B4-BE49-F238E27FC236}">
                <a16:creationId xmlns:a16="http://schemas.microsoft.com/office/drawing/2014/main" id="{27B286A6-64B8-9C1B-23B5-2734CD915D46}"/>
              </a:ext>
            </a:extLst>
          </p:cNvPr>
          <p:cNvPicPr>
            <a:picLocks noChangeAspect="1"/>
          </p:cNvPicPr>
          <p:nvPr/>
        </p:nvPicPr>
        <p:blipFill rotWithShape="1">
          <a:blip r:embed="rId2"/>
          <a:srcRect l="47073" t="-4" r="-238" b="4"/>
          <a:stretch/>
        </p:blipFill>
        <p:spPr>
          <a:xfrm>
            <a:off x="6679474" y="463040"/>
            <a:ext cx="1702604" cy="2826175"/>
          </a:xfrm>
          <a:prstGeom prst="rect">
            <a:avLst/>
          </a:prstGeom>
        </p:spPr>
      </p:pic>
      <p:pic>
        <p:nvPicPr>
          <p:cNvPr id="6" name="图片 4">
            <a:extLst>
              <a:ext uri="{FF2B5EF4-FFF2-40B4-BE49-F238E27FC236}">
                <a16:creationId xmlns:a16="http://schemas.microsoft.com/office/drawing/2014/main" id="{7BFD0C84-9ECB-B32B-AF25-DA802C14F855}"/>
              </a:ext>
            </a:extLst>
          </p:cNvPr>
          <p:cNvPicPr>
            <a:picLocks noChangeAspect="1"/>
          </p:cNvPicPr>
          <p:nvPr/>
        </p:nvPicPr>
        <p:blipFill>
          <a:blip r:embed="rId3">
            <a:extLst>
              <a:ext uri="{28A0092B-C50C-407E-A947-70E740481C1C}">
                <a14:useLocalDpi xmlns:a14="http://schemas.microsoft.com/office/drawing/2010/main" val="0"/>
              </a:ext>
            </a:extLst>
          </a:blip>
          <a:srcRect t="8071" r="2" b="2"/>
          <a:stretch/>
        </p:blipFill>
        <p:spPr>
          <a:xfrm>
            <a:off x="8553528" y="463040"/>
            <a:ext cx="2751506" cy="2826175"/>
          </a:xfrm>
          <a:prstGeom prst="rect">
            <a:avLst/>
          </a:prstGeom>
        </p:spPr>
      </p:pic>
      <p:sp>
        <p:nvSpPr>
          <p:cNvPr id="11" name="Rectangle 10">
            <a:extLst>
              <a:ext uri="{FF2B5EF4-FFF2-40B4-BE49-F238E27FC236}">
                <a16:creationId xmlns:a16="http://schemas.microsoft.com/office/drawing/2014/main" id="{7C45D4D5-C5EC-60E7-EB01-DCC8EC83287D}"/>
              </a:ext>
            </a:extLst>
          </p:cNvPr>
          <p:cNvSpPr/>
          <p:nvPr/>
        </p:nvSpPr>
        <p:spPr>
          <a:xfrm>
            <a:off x="6400787" y="228600"/>
            <a:ext cx="5372100" cy="358140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84036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7C6A6E8-B01B-28FF-F05A-E6C69A07CF20}"/>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4B6F3EB8-F29B-EFDF-B5D2-CEAA672DB57B}"/>
              </a:ext>
            </a:extLst>
          </p:cNvPr>
          <p:cNvSpPr>
            <a:spLocks noGrp="1"/>
          </p:cNvSpPr>
          <p:nvPr>
            <p:ph type="title"/>
          </p:nvPr>
        </p:nvSpPr>
        <p:spPr/>
        <p:txBody>
          <a:bodyPr/>
          <a:lstStyle/>
          <a:p>
            <a:endParaRPr lang="zh-CN" altLang="en-US"/>
          </a:p>
        </p:txBody>
      </p:sp>
      <p:pic>
        <p:nvPicPr>
          <p:cNvPr id="5" name="Content Placeholder 4" descr="A group of colorful dots&#10;&#10;Description automatically generated with medium confidence">
            <a:extLst>
              <a:ext uri="{FF2B5EF4-FFF2-40B4-BE49-F238E27FC236}">
                <a16:creationId xmlns:a16="http://schemas.microsoft.com/office/drawing/2014/main" id="{BFB885B7-D621-E09F-9BDC-2FBE22E197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9596" y="2192060"/>
            <a:ext cx="9334730" cy="3569958"/>
          </a:xfrm>
        </p:spPr>
      </p:pic>
      <p:pic>
        <p:nvPicPr>
          <p:cNvPr id="6" name="Picture 5">
            <a:extLst>
              <a:ext uri="{FF2B5EF4-FFF2-40B4-BE49-F238E27FC236}">
                <a16:creationId xmlns:a16="http://schemas.microsoft.com/office/drawing/2014/main" id="{6AA579FB-01B8-E4BA-ADBE-0476A5F92F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35"/>
          <a:stretch/>
        </p:blipFill>
        <p:spPr bwMode="auto">
          <a:xfrm>
            <a:off x="344314" y="2213009"/>
            <a:ext cx="2518410" cy="1677035"/>
          </a:xfrm>
          <a:prstGeom prst="rect">
            <a:avLst/>
          </a:prstGeom>
          <a:noFill/>
          <a:ln>
            <a:noFill/>
          </a:ln>
          <a:extLst>
            <a:ext uri="{53640926-AAD7-44D8-BBD7-CCE9431645EC}">
              <a14:shadowObscured xmlns:a14="http://schemas.microsoft.com/office/drawing/2010/main"/>
            </a:ext>
          </a:extLst>
        </p:spPr>
      </p:pic>
      <p:pic>
        <p:nvPicPr>
          <p:cNvPr id="7" name="Picture 6" descr="A picture containing grass, outdoor, tree, green&#10;&#10;Description automatically generated">
            <a:extLst>
              <a:ext uri="{FF2B5EF4-FFF2-40B4-BE49-F238E27FC236}">
                <a16:creationId xmlns:a16="http://schemas.microsoft.com/office/drawing/2014/main" id="{85B57F3B-C82F-54EA-CFB8-0FE6B9AD21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314" y="3977039"/>
            <a:ext cx="2519680" cy="1680845"/>
          </a:xfrm>
          <a:prstGeom prst="rect">
            <a:avLst/>
          </a:prstGeom>
          <a:noFill/>
          <a:ln>
            <a:noFill/>
          </a:ln>
        </p:spPr>
      </p:pic>
    </p:spTree>
    <p:extLst>
      <p:ext uri="{BB962C8B-B14F-4D97-AF65-F5344CB8AC3E}">
        <p14:creationId xmlns:p14="http://schemas.microsoft.com/office/powerpoint/2010/main" val="383501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3BB312-FAD1-33FC-987B-84F565E575E2}"/>
              </a:ext>
            </a:extLst>
          </p:cNvPr>
          <p:cNvSpPr>
            <a:spLocks noGrp="1"/>
          </p:cNvSpPr>
          <p:nvPr>
            <p:ph type="title"/>
          </p:nvPr>
        </p:nvSpPr>
        <p:spPr>
          <a:xfrm>
            <a:off x="838200" y="365125"/>
            <a:ext cx="3822189" cy="1899912"/>
          </a:xfrm>
        </p:spPr>
        <p:txBody>
          <a:bodyPr>
            <a:normAutofit/>
          </a:bodyPr>
          <a:lstStyle/>
          <a:p>
            <a:endParaRPr lang="zh-CN" altLang="en-US" sz="4000"/>
          </a:p>
        </p:txBody>
      </p:sp>
      <p:sp>
        <p:nvSpPr>
          <p:cNvPr id="3" name="Content Placeholder 2">
            <a:extLst>
              <a:ext uri="{FF2B5EF4-FFF2-40B4-BE49-F238E27FC236}">
                <a16:creationId xmlns:a16="http://schemas.microsoft.com/office/drawing/2014/main" id="{9CB50B0B-1F92-3D00-22A3-0E155552B393}"/>
              </a:ext>
            </a:extLst>
          </p:cNvPr>
          <p:cNvSpPr>
            <a:spLocks noGrp="1"/>
          </p:cNvSpPr>
          <p:nvPr>
            <p:ph idx="1"/>
          </p:nvPr>
        </p:nvSpPr>
        <p:spPr>
          <a:xfrm>
            <a:off x="838199" y="2434201"/>
            <a:ext cx="3144253" cy="862452"/>
          </a:xfrm>
        </p:spPr>
        <p:txBody>
          <a:bodyPr>
            <a:normAutofit/>
          </a:bodyPr>
          <a:lstStyle/>
          <a:p>
            <a:pPr marL="0" indent="0">
              <a:buNone/>
            </a:pPr>
            <a:r>
              <a:rPr lang="en-US" altLang="zh-CN" sz="4000" dirty="0">
                <a:solidFill>
                  <a:srgbClr val="294B68"/>
                </a:solidFill>
              </a:rPr>
              <a:t>Mast seeding</a:t>
            </a:r>
            <a:endParaRPr lang="zh-CN" altLang="en-US" sz="3200" dirty="0"/>
          </a:p>
        </p:txBody>
      </p:sp>
      <p:sp>
        <p:nvSpPr>
          <p:cNvPr id="6" name="TextBox 5">
            <a:extLst>
              <a:ext uri="{FF2B5EF4-FFF2-40B4-BE49-F238E27FC236}">
                <a16:creationId xmlns:a16="http://schemas.microsoft.com/office/drawing/2014/main" id="{C1357B95-D62B-8449-235C-7524BD9B4E29}"/>
              </a:ext>
            </a:extLst>
          </p:cNvPr>
          <p:cNvSpPr txBox="1"/>
          <p:nvPr/>
        </p:nvSpPr>
        <p:spPr>
          <a:xfrm>
            <a:off x="1925053" y="3192016"/>
            <a:ext cx="8939463" cy="369332"/>
          </a:xfrm>
          <a:prstGeom prst="rect">
            <a:avLst/>
          </a:prstGeom>
          <a:noFill/>
        </p:spPr>
        <p:txBody>
          <a:bodyPr wrap="square" rtlCol="0">
            <a:spAutoFit/>
          </a:bodyPr>
          <a:lstStyle/>
          <a:p>
            <a:r>
              <a:rPr lang="en-US" altLang="zh-CN" dirty="0">
                <a:solidFill>
                  <a:srgbClr val="3A637E"/>
                </a:solidFill>
              </a:rPr>
              <a:t>Synchronized variation of large </a:t>
            </a:r>
            <a:r>
              <a:rPr lang="en-US" altLang="zh-CN" dirty="0">
                <a:solidFill>
                  <a:schemeClr val="bg1"/>
                </a:solidFill>
              </a:rPr>
              <a:t>seed</a:t>
            </a:r>
            <a:r>
              <a:rPr lang="en-US" altLang="zh-CN" dirty="0">
                <a:solidFill>
                  <a:srgbClr val="3A637E"/>
                </a:solidFill>
              </a:rPr>
              <a:t> </a:t>
            </a:r>
            <a:r>
              <a:rPr lang="en-US" altLang="zh-CN" dirty="0">
                <a:solidFill>
                  <a:schemeClr val="bg1"/>
                </a:solidFill>
              </a:rPr>
              <a:t>crop</a:t>
            </a:r>
            <a:r>
              <a:rPr lang="en-US" altLang="zh-CN" dirty="0">
                <a:solidFill>
                  <a:srgbClr val="3A637E"/>
                </a:solidFill>
              </a:rPr>
              <a:t> </a:t>
            </a:r>
            <a:r>
              <a:rPr lang="en-US" altLang="zh-CN" dirty="0">
                <a:solidFill>
                  <a:schemeClr val="bg1"/>
                </a:solidFill>
              </a:rPr>
              <a:t>within a population between years</a:t>
            </a:r>
            <a:endParaRPr lang="zh-CN" altLang="en-US" dirty="0">
              <a:solidFill>
                <a:schemeClr val="bg1"/>
              </a:solidFill>
            </a:endParaRPr>
          </a:p>
        </p:txBody>
      </p:sp>
      <p:sp>
        <p:nvSpPr>
          <p:cNvPr id="7" name="TextBox 6">
            <a:extLst>
              <a:ext uri="{FF2B5EF4-FFF2-40B4-BE49-F238E27FC236}">
                <a16:creationId xmlns:a16="http://schemas.microsoft.com/office/drawing/2014/main" id="{2FFE7973-5CEA-5A47-1F5B-375DC6A0E181}"/>
              </a:ext>
            </a:extLst>
          </p:cNvPr>
          <p:cNvSpPr txBox="1"/>
          <p:nvPr/>
        </p:nvSpPr>
        <p:spPr>
          <a:xfrm>
            <a:off x="2009274" y="3669632"/>
            <a:ext cx="5883442" cy="1477328"/>
          </a:xfrm>
          <a:prstGeom prst="rect">
            <a:avLst/>
          </a:prstGeom>
          <a:noFill/>
        </p:spPr>
        <p:txBody>
          <a:bodyPr wrap="square" rtlCol="0">
            <a:spAutoFit/>
          </a:bodyPr>
          <a:lstStyle/>
          <a:p>
            <a:r>
              <a:rPr lang="en-US" altLang="zh-CN" dirty="0">
                <a:solidFill>
                  <a:srgbClr val="3A637E"/>
                </a:solidFill>
              </a:rPr>
              <a:t>Characteristics:</a:t>
            </a:r>
          </a:p>
          <a:p>
            <a:pPr marL="285750" indent="-285750">
              <a:buFont typeface="Arial" panose="020B0604020202020204" pitchFamily="34" charset="0"/>
              <a:buChar char="•"/>
            </a:pPr>
            <a:r>
              <a:rPr lang="en-US" altLang="zh-CN" dirty="0">
                <a:solidFill>
                  <a:srgbClr val="3A637E"/>
                </a:solidFill>
              </a:rPr>
              <a:t>Interannual variation</a:t>
            </a:r>
          </a:p>
          <a:p>
            <a:pPr marL="285750" indent="-285750">
              <a:buFont typeface="Arial" panose="020B0604020202020204" pitchFamily="34" charset="0"/>
              <a:buChar char="•"/>
            </a:pPr>
            <a:r>
              <a:rPr lang="en-US" altLang="zh-CN" dirty="0">
                <a:solidFill>
                  <a:srgbClr val="3A637E"/>
                </a:solidFill>
              </a:rPr>
              <a:t>Synchrony</a:t>
            </a:r>
          </a:p>
          <a:p>
            <a:pPr marL="285750" indent="-285750">
              <a:buFont typeface="Arial" panose="020B0604020202020204" pitchFamily="34" charset="0"/>
              <a:buChar char="•"/>
            </a:pPr>
            <a:r>
              <a:rPr lang="en-US" altLang="zh-CN" dirty="0">
                <a:solidFill>
                  <a:srgbClr val="3A637E"/>
                </a:solidFill>
              </a:rPr>
              <a:t>Temporal autocorrelation</a:t>
            </a:r>
          </a:p>
          <a:p>
            <a:pPr marL="285750" indent="-285750">
              <a:buFont typeface="Arial" panose="020B0604020202020204" pitchFamily="34" charset="0"/>
              <a:buChar char="•"/>
            </a:pPr>
            <a:r>
              <a:rPr lang="en-US" altLang="zh-CN" dirty="0">
                <a:solidFill>
                  <a:srgbClr val="3A637E"/>
                </a:solidFill>
              </a:rPr>
              <a:t>frequency</a:t>
            </a:r>
            <a:endParaRPr lang="zh-CN" altLang="en-US" dirty="0">
              <a:solidFill>
                <a:srgbClr val="3A637E"/>
              </a:solidFill>
            </a:endParaRPr>
          </a:p>
        </p:txBody>
      </p:sp>
    </p:spTree>
    <p:extLst>
      <p:ext uri="{BB962C8B-B14F-4D97-AF65-F5344CB8AC3E}">
        <p14:creationId xmlns:p14="http://schemas.microsoft.com/office/powerpoint/2010/main" val="3840717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7F73-0BA8-6E27-3CE9-566733F01B49}"/>
              </a:ext>
            </a:extLst>
          </p:cNvPr>
          <p:cNvSpPr>
            <a:spLocks noGrp="1"/>
          </p:cNvSpPr>
          <p:nvPr>
            <p:ph type="title"/>
          </p:nvPr>
        </p:nvSpPr>
        <p:spPr/>
        <p:txBody>
          <a:bodyPr/>
          <a:lstStyle/>
          <a:p>
            <a:r>
              <a:rPr lang="en-US" altLang="zh-CN" dirty="0"/>
              <a:t>Hypotheses on masting</a:t>
            </a:r>
            <a:endParaRPr lang="zh-CN" altLang="en-US" dirty="0"/>
          </a:p>
        </p:txBody>
      </p:sp>
      <p:sp>
        <p:nvSpPr>
          <p:cNvPr id="3" name="Content Placeholder 2">
            <a:extLst>
              <a:ext uri="{FF2B5EF4-FFF2-40B4-BE49-F238E27FC236}">
                <a16:creationId xmlns:a16="http://schemas.microsoft.com/office/drawing/2014/main" id="{39F2780E-4201-9784-EA68-9685AB284513}"/>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45793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C421-CF08-7708-2899-040D8C2D6007}"/>
              </a:ext>
            </a:extLst>
          </p:cNvPr>
          <p:cNvSpPr>
            <a:spLocks noGrp="1"/>
          </p:cNvSpPr>
          <p:nvPr>
            <p:ph type="title"/>
          </p:nvPr>
        </p:nvSpPr>
        <p:spPr/>
        <p:txBody>
          <a:bodyPr/>
          <a:lstStyle/>
          <a:p>
            <a:r>
              <a:rPr lang="en-US" altLang="zh-CN" dirty="0">
                <a:solidFill>
                  <a:srgbClr val="294B68"/>
                </a:solidFill>
              </a:rPr>
              <a:t>Research questions</a:t>
            </a:r>
            <a:endParaRPr lang="zh-CN" altLang="en-US" dirty="0">
              <a:solidFill>
                <a:srgbClr val="294B68"/>
              </a:solidFill>
            </a:endParaRPr>
          </a:p>
        </p:txBody>
      </p:sp>
      <p:sp>
        <p:nvSpPr>
          <p:cNvPr id="3" name="Content Placeholder 2">
            <a:extLst>
              <a:ext uri="{FF2B5EF4-FFF2-40B4-BE49-F238E27FC236}">
                <a16:creationId xmlns:a16="http://schemas.microsoft.com/office/drawing/2014/main" id="{212722FC-2B1D-2E37-4A82-17BF7EBFB45C}"/>
              </a:ext>
            </a:extLst>
          </p:cNvPr>
          <p:cNvSpPr>
            <a:spLocks noGrp="1"/>
          </p:cNvSpPr>
          <p:nvPr>
            <p:ph idx="1"/>
          </p:nvPr>
        </p:nvSpPr>
        <p:spPr>
          <a:xfrm>
            <a:off x="838200" y="2752056"/>
            <a:ext cx="10515600" cy="4351338"/>
          </a:xfrm>
        </p:spPr>
        <p:txBody>
          <a:bodyPr/>
          <a:lstStyle/>
          <a:p>
            <a:pPr marL="0" indent="0">
              <a:buNone/>
            </a:pPr>
            <a:r>
              <a:rPr lang="en-US" altLang="zh-CN" dirty="0">
                <a:solidFill>
                  <a:schemeClr val="bg1"/>
                </a:solidFill>
              </a:rPr>
              <a:t>1. What are some reproductive traits related to mast seeding</a:t>
            </a:r>
          </a:p>
          <a:p>
            <a:pPr marL="0" indent="0">
              <a:buNone/>
            </a:pPr>
            <a:r>
              <a:rPr lang="en-US" altLang="zh-CN" dirty="0">
                <a:solidFill>
                  <a:schemeClr val="bg1"/>
                </a:solidFill>
              </a:rPr>
              <a:t>2. What is the relationship between masting and growth</a:t>
            </a:r>
          </a:p>
          <a:p>
            <a:pPr marL="0" indent="0">
              <a:buNone/>
            </a:pPr>
            <a:r>
              <a:rPr lang="en-US" altLang="zh-CN" dirty="0">
                <a:solidFill>
                  <a:schemeClr val="bg1"/>
                </a:solidFill>
              </a:rPr>
              <a:t>3. </a:t>
            </a:r>
            <a:r>
              <a:rPr lang="en-US" altLang="zh-CN" dirty="0">
                <a:solidFill>
                  <a:schemeClr val="bg1"/>
                </a:solidFill>
                <a:effectLst/>
              </a:rPr>
              <a:t>How future climate change is going to affect masting</a:t>
            </a:r>
            <a:endParaRPr lang="zh-CN" altLang="en-US" dirty="0">
              <a:solidFill>
                <a:schemeClr val="bg1"/>
              </a:solidFill>
            </a:endParaRPr>
          </a:p>
          <a:p>
            <a:pPr marL="0" indent="0">
              <a:buNone/>
            </a:pPr>
            <a:endParaRPr lang="zh-CN" altLang="en-US" dirty="0">
              <a:solidFill>
                <a:schemeClr val="bg1"/>
              </a:solidFill>
            </a:endParaRPr>
          </a:p>
        </p:txBody>
      </p:sp>
    </p:spTree>
    <p:extLst>
      <p:ext uri="{BB962C8B-B14F-4D97-AF65-F5344CB8AC3E}">
        <p14:creationId xmlns:p14="http://schemas.microsoft.com/office/powerpoint/2010/main" val="2196774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7977</TotalTime>
  <Words>2053</Words>
  <Application>Microsoft Office PowerPoint</Application>
  <PresentationFormat>Widescreen</PresentationFormat>
  <Paragraphs>113</Paragraphs>
  <Slides>19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CMR10</vt:lpstr>
      <vt:lpstr>等线</vt:lpstr>
      <vt:lpstr>等线 Light</vt:lpstr>
      <vt:lpstr>Arial</vt:lpstr>
      <vt:lpstr>Bahnschrift Condensed</vt:lpstr>
      <vt:lpstr>Calibri</vt:lpstr>
      <vt:lpstr>Office Theme</vt:lpstr>
      <vt:lpstr>The fine balance Exploring the Interplay of Reproductive Strategies and Growth Dynamics in Trees</vt:lpstr>
      <vt:lpstr>Table of content</vt:lpstr>
      <vt:lpstr>My personal background</vt:lpstr>
      <vt:lpstr>Seagrass conservation</vt:lpstr>
      <vt:lpstr>Wang et al. (2022). Forests</vt:lpstr>
      <vt:lpstr>PowerPoint Presentation</vt:lpstr>
      <vt:lpstr>PowerPoint Presentation</vt:lpstr>
      <vt:lpstr>Hypotheses on masting</vt:lpstr>
      <vt:lpstr>Research questions</vt:lpstr>
      <vt:lpstr>PowerPoint Presentation</vt:lpstr>
      <vt:lpstr>Growth-Reproduction Trade-off</vt:lpstr>
      <vt:lpstr>PowerPoint Presentation</vt:lpstr>
      <vt:lpstr>PowerPoint Presentation</vt:lpstr>
      <vt:lpstr>PowerPoint Presentation</vt:lpstr>
      <vt:lpstr>Current progress</vt:lpstr>
      <vt:lpstr>Timelines for milestones for PhD</vt:lpstr>
      <vt:lpstr>Key 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4</cp:revision>
  <dcterms:created xsi:type="dcterms:W3CDTF">2024-11-14T17:34:54Z</dcterms:created>
  <dcterms:modified xsi:type="dcterms:W3CDTF">2024-11-20T06:32:50Z</dcterms:modified>
</cp:coreProperties>
</file>